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55"/>
  </p:notesMasterIdLst>
  <p:handoutMasterIdLst>
    <p:handoutMasterId r:id="rId56"/>
  </p:handoutMasterIdLst>
  <p:sldIdLst>
    <p:sldId id="445" r:id="rId2"/>
    <p:sldId id="665" r:id="rId3"/>
    <p:sldId id="378" r:id="rId4"/>
    <p:sldId id="667" r:id="rId5"/>
    <p:sldId id="836" r:id="rId6"/>
    <p:sldId id="782" r:id="rId7"/>
    <p:sldId id="783" r:id="rId8"/>
    <p:sldId id="777" r:id="rId9"/>
    <p:sldId id="748" r:id="rId10"/>
    <p:sldId id="765" r:id="rId11"/>
    <p:sldId id="784" r:id="rId12"/>
    <p:sldId id="787" r:id="rId13"/>
    <p:sldId id="786" r:id="rId14"/>
    <p:sldId id="788" r:id="rId15"/>
    <p:sldId id="785" r:id="rId16"/>
    <p:sldId id="766" r:id="rId17"/>
    <p:sldId id="789" r:id="rId18"/>
    <p:sldId id="792" r:id="rId19"/>
    <p:sldId id="791" r:id="rId20"/>
    <p:sldId id="790" r:id="rId21"/>
    <p:sldId id="756" r:id="rId22"/>
    <p:sldId id="793" r:id="rId23"/>
    <p:sldId id="794" r:id="rId24"/>
    <p:sldId id="797" r:id="rId25"/>
    <p:sldId id="796" r:id="rId26"/>
    <p:sldId id="804" r:id="rId27"/>
    <p:sldId id="806" r:id="rId28"/>
    <p:sldId id="803" r:id="rId29"/>
    <p:sldId id="809" r:id="rId30"/>
    <p:sldId id="808" r:id="rId31"/>
    <p:sldId id="812" r:id="rId32"/>
    <p:sldId id="811" r:id="rId33"/>
    <p:sldId id="810" r:id="rId34"/>
    <p:sldId id="814" r:id="rId35"/>
    <p:sldId id="813" r:id="rId36"/>
    <p:sldId id="815" r:id="rId37"/>
    <p:sldId id="816" r:id="rId38"/>
    <p:sldId id="822" r:id="rId39"/>
    <p:sldId id="825" r:id="rId40"/>
    <p:sldId id="824" r:id="rId41"/>
    <p:sldId id="823" r:id="rId42"/>
    <p:sldId id="817" r:id="rId43"/>
    <p:sldId id="827" r:id="rId44"/>
    <p:sldId id="828" r:id="rId45"/>
    <p:sldId id="826" r:id="rId46"/>
    <p:sldId id="829" r:id="rId47"/>
    <p:sldId id="832" r:id="rId48"/>
    <p:sldId id="831" r:id="rId49"/>
    <p:sldId id="830" r:id="rId50"/>
    <p:sldId id="834" r:id="rId51"/>
    <p:sldId id="833" r:id="rId52"/>
    <p:sldId id="835" r:id="rId53"/>
    <p:sldId id="584" r:id="rId54"/>
  </p:sldIdLst>
  <p:sldSz cx="9144000" cy="6858000" type="screen4x3"/>
  <p:notesSz cx="6946900" cy="9232900"/>
  <p:defaultTextStyle>
    <a:defPPr>
      <a:defRPr lang="en-US"/>
    </a:defPPr>
    <a:lvl1pPr algn="l" rtl="0" fontAlgn="base">
      <a:spcBef>
        <a:spcPct val="0"/>
      </a:spcBef>
      <a:spcAft>
        <a:spcPct val="0"/>
      </a:spcAft>
      <a:defRPr sz="2400" b="1" kern="1200">
        <a:solidFill>
          <a:schemeClr val="tx1"/>
        </a:solidFill>
        <a:latin typeface="Times New Roman" pitchFamily="18" charset="0"/>
        <a:ea typeface="宋体" charset="-122"/>
        <a:cs typeface="+mn-cs"/>
      </a:defRPr>
    </a:lvl1pPr>
    <a:lvl2pPr marL="457200" algn="l" rtl="0" fontAlgn="base">
      <a:spcBef>
        <a:spcPct val="0"/>
      </a:spcBef>
      <a:spcAft>
        <a:spcPct val="0"/>
      </a:spcAft>
      <a:defRPr sz="2400" b="1" kern="1200">
        <a:solidFill>
          <a:schemeClr val="tx1"/>
        </a:solidFill>
        <a:latin typeface="Times New Roman" pitchFamily="18" charset="0"/>
        <a:ea typeface="宋体" charset="-122"/>
        <a:cs typeface="+mn-cs"/>
      </a:defRPr>
    </a:lvl2pPr>
    <a:lvl3pPr marL="914400" algn="l" rtl="0" fontAlgn="base">
      <a:spcBef>
        <a:spcPct val="0"/>
      </a:spcBef>
      <a:spcAft>
        <a:spcPct val="0"/>
      </a:spcAft>
      <a:defRPr sz="2400" b="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sz="2400" b="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sz="2400" b="1" kern="1200">
        <a:solidFill>
          <a:schemeClr val="tx1"/>
        </a:solidFill>
        <a:latin typeface="Times New Roman" pitchFamily="18" charset="0"/>
        <a:ea typeface="宋体" charset="-122"/>
        <a:cs typeface="+mn-cs"/>
      </a:defRPr>
    </a:lvl5pPr>
    <a:lvl6pPr marL="2286000" algn="l" defTabSz="914400" rtl="0" eaLnBrk="1" latinLnBrk="0" hangingPunct="1">
      <a:defRPr sz="2400" b="1" kern="1200">
        <a:solidFill>
          <a:schemeClr val="tx1"/>
        </a:solidFill>
        <a:latin typeface="Times New Roman" pitchFamily="18" charset="0"/>
        <a:ea typeface="宋体" charset="-122"/>
        <a:cs typeface="+mn-cs"/>
      </a:defRPr>
    </a:lvl6pPr>
    <a:lvl7pPr marL="2743200" algn="l" defTabSz="914400" rtl="0" eaLnBrk="1" latinLnBrk="0" hangingPunct="1">
      <a:defRPr sz="2400" b="1" kern="1200">
        <a:solidFill>
          <a:schemeClr val="tx1"/>
        </a:solidFill>
        <a:latin typeface="Times New Roman" pitchFamily="18" charset="0"/>
        <a:ea typeface="宋体" charset="-122"/>
        <a:cs typeface="+mn-cs"/>
      </a:defRPr>
    </a:lvl7pPr>
    <a:lvl8pPr marL="3200400" algn="l" defTabSz="914400" rtl="0" eaLnBrk="1" latinLnBrk="0" hangingPunct="1">
      <a:defRPr sz="2400" b="1" kern="1200">
        <a:solidFill>
          <a:schemeClr val="tx1"/>
        </a:solidFill>
        <a:latin typeface="Times New Roman" pitchFamily="18" charset="0"/>
        <a:ea typeface="宋体" charset="-122"/>
        <a:cs typeface="+mn-cs"/>
      </a:defRPr>
    </a:lvl8pPr>
    <a:lvl9pPr marL="3657600" algn="l" defTabSz="914400" rtl="0" eaLnBrk="1" latinLnBrk="0" hangingPunct="1">
      <a:defRPr sz="2400" b="1"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3" autoAdjust="0"/>
    <p:restoredTop sz="87521" autoAdjust="0"/>
  </p:normalViewPr>
  <p:slideViewPr>
    <p:cSldViewPr>
      <p:cViewPr>
        <p:scale>
          <a:sx n="100" d="100"/>
          <a:sy n="100" d="100"/>
        </p:scale>
        <p:origin x="-12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366" y="-120"/>
      </p:cViewPr>
      <p:guideLst>
        <p:guide orient="horz" pos="2908"/>
        <p:guide pos="218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73731" name="Rectangle 3"/>
          <p:cNvSpPr>
            <a:spLocks noGrp="1" noChangeArrowheads="1"/>
          </p:cNvSpPr>
          <p:nvPr>
            <p:ph type="dt" sz="quarter"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73732" name="Rectangle 4"/>
          <p:cNvSpPr>
            <a:spLocks noGrp="1" noChangeArrowheads="1"/>
          </p:cNvSpPr>
          <p:nvPr>
            <p:ph type="ftr" sz="quarter" idx="2"/>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73733" name="Rectangle 5"/>
          <p:cNvSpPr>
            <a:spLocks noGrp="1" noChangeArrowheads="1"/>
          </p:cNvSpPr>
          <p:nvPr>
            <p:ph type="sldNum" sz="quarter" idx="3"/>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2371FF2E-903D-4815-B58B-407FA6246AB6}" type="slidenum">
              <a:rPr lang="zh-CN" altLang="en-US"/>
              <a:pPr>
                <a:defRPr/>
              </a:pPr>
              <a:t>‹#›</a:t>
            </a:fld>
            <a:endParaRPr lang="en-US" altLang="zh-CN"/>
          </a:p>
        </p:txBody>
      </p:sp>
    </p:spTree>
    <p:extLst>
      <p:ext uri="{BB962C8B-B14F-4D97-AF65-F5344CB8AC3E}">
        <p14:creationId xmlns:p14="http://schemas.microsoft.com/office/powerpoint/2010/main" val="7619126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14339" name="Rectangle 3"/>
          <p:cNvSpPr>
            <a:spLocks noGrp="1" noChangeArrowheads="1"/>
          </p:cNvSpPr>
          <p:nvPr>
            <p:ph type="dt"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66813" y="693738"/>
            <a:ext cx="4614862" cy="346075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925513" y="4384675"/>
            <a:ext cx="5095875" cy="415448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4342" name="Rectangle 6"/>
          <p:cNvSpPr>
            <a:spLocks noGrp="1" noChangeArrowheads="1"/>
          </p:cNvSpPr>
          <p:nvPr>
            <p:ph type="ftr" sz="quarter" idx="4"/>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14343" name="Rectangle 7"/>
          <p:cNvSpPr>
            <a:spLocks noGrp="1" noChangeArrowheads="1"/>
          </p:cNvSpPr>
          <p:nvPr>
            <p:ph type="sldNum" sz="quarter" idx="5"/>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7F264319-8673-4374-B8FC-24FB18F02568}" type="slidenum">
              <a:rPr lang="zh-CN" altLang="en-US"/>
              <a:pPr>
                <a:defRPr/>
              </a:pPr>
              <a:t>‹#›</a:t>
            </a:fld>
            <a:endParaRPr lang="en-US" altLang="zh-CN"/>
          </a:p>
        </p:txBody>
      </p:sp>
    </p:spTree>
    <p:extLst>
      <p:ext uri="{BB962C8B-B14F-4D97-AF65-F5344CB8AC3E}">
        <p14:creationId xmlns:p14="http://schemas.microsoft.com/office/powerpoint/2010/main" val="35696500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endParaRPr lang="en-US" altLang="zh-CN" smtClean="0"/>
          </a:p>
          <a:p>
            <a:endParaRPr lang="en-US" altLang="zh-CN" smtClean="0"/>
          </a:p>
        </p:txBody>
      </p:sp>
      <p:sp>
        <p:nvSpPr>
          <p:cNvPr id="4" name="灯片编号占位符 3"/>
          <p:cNvSpPr>
            <a:spLocks noGrp="1"/>
          </p:cNvSpPr>
          <p:nvPr>
            <p:ph type="sldNum" sz="quarter" idx="10"/>
          </p:nvPr>
        </p:nvSpPr>
        <p:spPr/>
        <p:txBody>
          <a:bodyPr/>
          <a:lstStyle/>
          <a:p>
            <a:pPr>
              <a:defRPr/>
            </a:pPr>
            <a:fld id="{7F264319-8673-4374-B8FC-24FB18F02568}" type="slidenum">
              <a:rPr lang="zh-CN" altLang="en-US" smtClean="0"/>
              <a:pPr>
                <a:defRPr/>
              </a:pPr>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13</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14</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r>
              <a:rPr lang="en-US" altLang="zh-CN" sz="1200" b="0" i="0" kern="1200" dirty="0" smtClean="0">
                <a:solidFill>
                  <a:schemeClr val="tx1"/>
                </a:solidFill>
                <a:latin typeface="Times New Roman" pitchFamily="18" charset="0"/>
                <a:ea typeface="+mn-ea"/>
                <a:cs typeface="+mn-cs"/>
              </a:rPr>
              <a:t>tractability ˌ</a:t>
            </a:r>
            <a:r>
              <a:rPr lang="en-US" altLang="zh-CN" sz="1200" b="0" i="0" kern="1200" dirty="0" err="1" smtClean="0">
                <a:solidFill>
                  <a:schemeClr val="tx1"/>
                </a:solidFill>
                <a:latin typeface="Times New Roman" pitchFamily="18" charset="0"/>
                <a:ea typeface="+mn-ea"/>
                <a:cs typeface="+mn-cs"/>
              </a:rPr>
              <a:t>træktə‘bɪləti</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驯良，听话，易处理</a:t>
            </a:r>
            <a:endParaRPr lang="zh-CN"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15</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16</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17</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18</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19</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20</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F264319-8673-4374-B8FC-24FB18F02568}" type="slidenum">
              <a:rPr lang="zh-CN" altLang="en-US" smtClean="0"/>
              <a:pPr>
                <a:defRPr/>
              </a:pPr>
              <a:t>21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22</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A89138-CFC4-462D-AD74-6074B2FEBA30}" type="slidenum">
              <a:rPr lang="zh-CN" altLang="en-US"/>
              <a:pPr>
                <a:defRPr/>
              </a:pPr>
              <a:t>4</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23</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24</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25</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26</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27</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28</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29</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r>
              <a:rPr lang="en-US" altLang="zh-CN" dirty="0" err="1" smtClean="0"/>
              <a:t>Contraharmonic</a:t>
            </a:r>
            <a:r>
              <a:rPr lang="en-US" altLang="zh-CN" dirty="0" smtClean="0"/>
              <a:t> </a:t>
            </a:r>
            <a:endParaRPr lang="zh-CN"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30</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32</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A89138-CFC4-462D-AD74-6074B2FEBA30}" type="slidenum">
              <a:rPr lang="zh-CN" altLang="en-US">
                <a:solidFill>
                  <a:prstClr val="black"/>
                </a:solidFill>
              </a:rPr>
              <a:pPr>
                <a:defRPr/>
              </a:pPr>
              <a:t>5</a:t>
            </a:fld>
            <a:endParaRPr lang="en-US" altLang="zh-CN">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33</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r>
              <a:rPr lang="en-US" altLang="zh-CN" dirty="0" smtClean="0"/>
              <a:t>cf.</a:t>
            </a:r>
            <a:r>
              <a:rPr lang="en-US" altLang="zh-CN" baseline="0" dirty="0" smtClean="0"/>
              <a:t> </a:t>
            </a:r>
            <a:r>
              <a:rPr lang="zh-CN" altLang="en-US" baseline="0" dirty="0" smtClean="0"/>
              <a:t>参见，参看，比较。 是拉丁语</a:t>
            </a:r>
            <a:r>
              <a:rPr lang="en-US" altLang="zh-CN" dirty="0" smtClean="0"/>
              <a:t>confer</a:t>
            </a:r>
            <a:r>
              <a:rPr lang="zh-CN" altLang="en-US" dirty="0" smtClean="0"/>
              <a:t>的简写</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34</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35</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36</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37</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38</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39</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40</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42</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A89138-CFC4-462D-AD74-6074B2FEBA30}" type="slidenum">
              <a:rPr lang="zh-CN" altLang="en-US"/>
              <a:pPr>
                <a:defRPr/>
              </a:pPr>
              <a:t>6</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43</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44</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45</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46</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47</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48</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49</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50</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51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52</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A89138-CFC4-462D-AD74-6074B2FEBA30}" type="slidenum">
              <a:rPr lang="zh-CN" altLang="en-US"/>
              <a:pPr>
                <a:defRPr/>
              </a:pPr>
              <a:t>7</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p>
            <a:pPr>
              <a:defRPr/>
            </a:pPr>
            <a:fld id="{7CEB0059-5F3D-467A-8C89-37823EDF2786}" type="slidenum">
              <a:rPr lang="zh-CN" altLang="en-US" smtClean="0"/>
              <a:pPr>
                <a:defRPr/>
              </a:pPr>
              <a:t>53</a:t>
            </a:fld>
            <a:endParaRPr lang="en-US" altLang="zh-CN" smtClean="0"/>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9</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10</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12</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lang="zh-CN" altLang="en-US">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lang="zh-CN" altLang="en-US">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lang="zh-CN" altLang="en-US">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lang="zh-CN" altLang="en-US">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14" name="Group 17"/>
          <p:cNvGrpSpPr>
            <a:grpSpLocks/>
          </p:cNvGrpSpPr>
          <p:nvPr/>
        </p:nvGrpSpPr>
        <p:grpSpPr bwMode="auto">
          <a:xfrm>
            <a:off x="0" y="898525"/>
            <a:ext cx="1439863" cy="1439863"/>
            <a:chOff x="0" y="680"/>
            <a:chExt cx="907" cy="907"/>
          </a:xfrm>
        </p:grpSpPr>
        <p:sp>
          <p:nvSpPr>
            <p:cNvPr id="15" name="Freeform 18"/>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16" name="Freeform 19"/>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7" name="Freeform 20"/>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8" name="Freeform 21"/>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19" name="Freeform 22"/>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20" name="Freeform 23"/>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
        <p:nvSpPr>
          <p:cNvPr id="95244" name="Rectangle 12"/>
          <p:cNvSpPr>
            <a:spLocks noGrp="1" noChangeArrowheads="1"/>
          </p:cNvSpPr>
          <p:nvPr>
            <p:ph type="ctrTitle"/>
          </p:nvPr>
        </p:nvSpPr>
        <p:spPr>
          <a:xfrm>
            <a:off x="990600" y="1676400"/>
            <a:ext cx="7772400" cy="1462088"/>
          </a:xfrm>
        </p:spPr>
        <p:txBody>
          <a:bodyPr/>
          <a:lstStyle>
            <a:lvl1pPr>
              <a:defRPr/>
            </a:lvl1pPr>
          </a:lstStyle>
          <a:p>
            <a:r>
              <a:rPr lang="zh-CN" altLang="en-US" smtClean="0"/>
              <a:t>单击此处编辑母版标题样式</a:t>
            </a:r>
            <a:endParaRPr lang="zh-CN" altLang="en-US"/>
          </a:p>
        </p:txBody>
      </p:sp>
      <p:sp>
        <p:nvSpPr>
          <p:cNvPr id="9524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21" name="Rectangle 14"/>
          <p:cNvSpPr>
            <a:spLocks noGrp="1" noChangeArrowheads="1"/>
          </p:cNvSpPr>
          <p:nvPr>
            <p:ph type="dt" sz="half" idx="10"/>
          </p:nvPr>
        </p:nvSpPr>
        <p:spPr>
          <a:xfrm>
            <a:off x="990600" y="6356350"/>
            <a:ext cx="1905000" cy="457200"/>
          </a:xfrm>
        </p:spPr>
        <p:txBody>
          <a:bodyPr/>
          <a:lstStyle>
            <a:lvl1pPr>
              <a:defRPr>
                <a:solidFill>
                  <a:schemeClr val="bg2"/>
                </a:solidFill>
              </a:defRPr>
            </a:lvl1pPr>
          </a:lstStyle>
          <a:p>
            <a:pPr>
              <a:defRPr/>
            </a:pPr>
            <a:endParaRPr lang="en-US" altLang="zh-CN"/>
          </a:p>
        </p:txBody>
      </p:sp>
      <p:sp>
        <p:nvSpPr>
          <p:cNvPr id="22" name="Rectangle 15"/>
          <p:cNvSpPr>
            <a:spLocks noGrp="1" noChangeArrowheads="1"/>
          </p:cNvSpPr>
          <p:nvPr>
            <p:ph type="ftr" sz="quarter" idx="11"/>
          </p:nvPr>
        </p:nvSpPr>
        <p:spPr>
          <a:xfrm>
            <a:off x="3429000" y="6356350"/>
            <a:ext cx="2895600" cy="457200"/>
          </a:xfrm>
        </p:spPr>
        <p:txBody>
          <a:bodyPr/>
          <a:lstStyle>
            <a:lvl1pPr>
              <a:defRPr>
                <a:solidFill>
                  <a:schemeClr val="bg2"/>
                </a:solidFill>
              </a:defRPr>
            </a:lvl1pPr>
          </a:lstStyle>
          <a:p>
            <a:pPr>
              <a:defRPr/>
            </a:pPr>
            <a:endParaRPr lang="en-US" altLang="zh-CN"/>
          </a:p>
        </p:txBody>
      </p:sp>
      <p:sp>
        <p:nvSpPr>
          <p:cNvPr id="23" name="Rectangle 16"/>
          <p:cNvSpPr>
            <a:spLocks noGrp="1" noChangeArrowheads="1"/>
          </p:cNvSpPr>
          <p:nvPr>
            <p:ph type="sldNum" sz="quarter" idx="12"/>
          </p:nvPr>
        </p:nvSpPr>
        <p:spPr>
          <a:xfrm>
            <a:off x="6858000" y="6356350"/>
            <a:ext cx="1905000" cy="457200"/>
          </a:xfrm>
        </p:spPr>
        <p:txBody>
          <a:bodyPr/>
          <a:lstStyle>
            <a:lvl1pPr>
              <a:defRPr>
                <a:solidFill>
                  <a:schemeClr val="bg2"/>
                </a:solidFill>
              </a:defRPr>
            </a:lvl1pPr>
          </a:lstStyle>
          <a:p>
            <a:pPr>
              <a:defRPr/>
            </a:pPr>
            <a:fld id="{7ACF1702-0DB1-4FFE-AF80-5346FF6790F7}"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F93B15D-AFEB-4193-821F-68F31D5FC03F}"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8AD354-2284-44A1-8537-B3BB4FD3105C}" type="slidenum">
              <a:rPr lang="zh-CN" altLang="en-US"/>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F92980D-D33B-4C6D-9551-FC85F934A851}" type="slidenum">
              <a:rPr lang="zh-CN" altLang="en-US"/>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F83242BF-C833-432C-BEED-564E6E796576}"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D8B2AC0-5253-45F5-A803-55361A7C6F2A}"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349C87F-2201-4482-B6B5-AB699EE13CE0}" type="slidenum">
              <a:rPr lang="zh-CN" altLang="en-US"/>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AF51A5AC-5C0A-448F-8E93-5908D00F2436}"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0088F5A0-0FB9-4E00-AF64-1670099F32BB}"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552C0BCD-B273-44F0-ABC1-88309F30B30F}"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B1075992-5AD9-4849-8E5A-7A4DE1B63001}"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A4C6FA5-D8CE-4D86-BEF4-8D99CFCF1D06}"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9" name="Rectangle 11"/>
          <p:cNvSpPr>
            <a:spLocks noGrp="1" noChangeArrowheads="1"/>
          </p:cNvSpPr>
          <p:nvPr>
            <p:ph type="dt" sz="half" idx="2"/>
          </p:nvPr>
        </p:nvSpPr>
        <p:spPr bwMode="auto">
          <a:xfrm>
            <a:off x="11620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400">
                <a:ea typeface="+mn-ea"/>
              </a:defRPr>
            </a:lvl1pPr>
          </a:lstStyle>
          <a:p>
            <a:pPr>
              <a:defRPr/>
            </a:pPr>
            <a:endParaRPr lang="en-US" altLang="zh-CN" dirty="0"/>
          </a:p>
        </p:txBody>
      </p:sp>
      <p:sp>
        <p:nvSpPr>
          <p:cNvPr id="94220" name="Rectangle 12"/>
          <p:cNvSpPr>
            <a:spLocks noGrp="1" noChangeArrowheads="1"/>
          </p:cNvSpPr>
          <p:nvPr>
            <p:ph type="ftr" sz="quarter" idx="3"/>
          </p:nvPr>
        </p:nvSpPr>
        <p:spPr bwMode="auto">
          <a:xfrm>
            <a:off x="3657600" y="635635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sz="1400"/>
            </a:lvl1pPr>
          </a:lstStyle>
          <a:p>
            <a:pPr>
              <a:defRPr/>
            </a:pPr>
            <a:endParaRPr lang="en-US" altLang="zh-CN"/>
          </a:p>
        </p:txBody>
      </p:sp>
      <p:sp>
        <p:nvSpPr>
          <p:cNvPr id="94221" name="Rectangle 13"/>
          <p:cNvSpPr>
            <a:spLocks noGrp="1" noChangeArrowheads="1"/>
          </p:cNvSpPr>
          <p:nvPr>
            <p:ph type="sldNum" sz="quarter" idx="4"/>
          </p:nvPr>
        </p:nvSpPr>
        <p:spPr bwMode="auto">
          <a:xfrm>
            <a:off x="70421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400">
                <a:ea typeface="+mn-ea"/>
              </a:defRPr>
            </a:lvl1pPr>
          </a:lstStyle>
          <a:p>
            <a:pPr>
              <a:defRPr/>
            </a:pPr>
            <a:fld id="{662ED48E-4C53-4753-99DB-A7AD89D0C7AC}" type="slidenum">
              <a:rPr lang="zh-CN" altLang="en-US"/>
              <a:pPr>
                <a:defRPr/>
              </a:pPr>
              <a:t>‹#›</a:t>
            </a:fld>
            <a:endParaRPr lang="en-US" altLang="zh-CN" dirty="0"/>
          </a:p>
        </p:txBody>
      </p:sp>
      <p:grpSp>
        <p:nvGrpSpPr>
          <p:cNvPr id="1038" name="Group 14"/>
          <p:cNvGrpSpPr>
            <a:grpSpLocks/>
          </p:cNvGrpSpPr>
          <p:nvPr/>
        </p:nvGrpSpPr>
        <p:grpSpPr bwMode="auto">
          <a:xfrm>
            <a:off x="0" y="898525"/>
            <a:ext cx="1439863" cy="1439863"/>
            <a:chOff x="0" y="680"/>
            <a:chExt cx="907" cy="907"/>
          </a:xfrm>
        </p:grpSpPr>
        <p:sp>
          <p:nvSpPr>
            <p:cNvPr id="94223" name="Freeform 15"/>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94224" name="Freeform 16"/>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5" name="Freeform 17"/>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6" name="Freeform 18"/>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94227" name="Freeform 19"/>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94228" name="Freeform 20"/>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5" r:id="rId3"/>
    <p:sldLayoutId id="2147483674" r:id="rId4"/>
    <p:sldLayoutId id="2147483673" r:id="rId5"/>
    <p:sldLayoutId id="2147483678" r:id="rId6"/>
    <p:sldLayoutId id="2147483679" r:id="rId7"/>
    <p:sldLayoutId id="2147483680" r:id="rId8"/>
    <p:sldLayoutId id="2147483672" r:id="rId9"/>
    <p:sldLayoutId id="2147483671" r:id="rId10"/>
    <p:sldLayoutId id="2147483670" r:id="rId11"/>
    <p:sldLayoutId id="2147483669" r:id="rId12"/>
    <p:sldLayoutId id="214748368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qf135@qq.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p:cNvSpPr>
            <a:spLocks noGrp="1" noChangeArrowheads="1"/>
          </p:cNvSpPr>
          <p:nvPr>
            <p:ph type="sldNum" sz="quarter" idx="12"/>
          </p:nvPr>
        </p:nvSpPr>
        <p:spPr/>
        <p:txBody>
          <a:bodyPr/>
          <a:lstStyle/>
          <a:p>
            <a:pPr>
              <a:defRPr/>
            </a:pPr>
            <a:fld id="{40A52FED-2DB6-4DD6-9A26-FCDC43D2C9AF}" type="slidenum">
              <a:rPr lang="zh-CN" altLang="en-US"/>
              <a:pPr>
                <a:defRPr/>
              </a:pPr>
              <a:t>1</a:t>
            </a:fld>
            <a:endParaRPr lang="en-US" altLang="zh-CN"/>
          </a:p>
        </p:txBody>
      </p:sp>
      <p:sp>
        <p:nvSpPr>
          <p:cNvPr id="33798" name="Rectangle 6"/>
          <p:cNvSpPr>
            <a:spLocks noGrp="1" noChangeArrowheads="1"/>
          </p:cNvSpPr>
          <p:nvPr>
            <p:ph type="ctrTitle"/>
          </p:nvPr>
        </p:nvSpPr>
        <p:spPr/>
        <p:txBody>
          <a:bodyPr/>
          <a:lstStyle/>
          <a:p>
            <a:pPr eaLnBrk="1" hangingPunct="1">
              <a:defRPr/>
            </a:pPr>
            <a:r>
              <a:rPr lang="en-US" altLang="zh-CN" sz="5400" dirty="0" smtClean="0"/>
              <a:t>Digital Image Processing</a:t>
            </a:r>
            <a:endParaRPr lang="zh-CN" altLang="en-US" sz="5400" b="1" dirty="0" smtClean="0">
              <a:solidFill>
                <a:schemeClr val="folHlink"/>
              </a:solidFill>
              <a:effectLst>
                <a:outerShdw blurRad="38100" dist="38100" dir="2700000" algn="tl">
                  <a:srgbClr val="C0C0C0"/>
                </a:outerShdw>
              </a:effectLst>
            </a:endParaRPr>
          </a:p>
        </p:txBody>
      </p:sp>
      <p:sp>
        <p:nvSpPr>
          <p:cNvPr id="17411" name="Rectangle 7"/>
          <p:cNvSpPr>
            <a:spLocks noGrp="1" noChangeArrowheads="1"/>
          </p:cNvSpPr>
          <p:nvPr>
            <p:ph type="subTitle" idx="1"/>
          </p:nvPr>
        </p:nvSpPr>
        <p:spPr>
          <a:xfrm>
            <a:off x="395288" y="3500438"/>
            <a:ext cx="8497887" cy="2665412"/>
          </a:xfrm>
        </p:spPr>
        <p:txBody>
          <a:bodyPr/>
          <a:lstStyle/>
          <a:p>
            <a:pPr algn="l" eaLnBrk="1" hangingPunct="1">
              <a:lnSpc>
                <a:spcPct val="90000"/>
              </a:lnSpc>
              <a:spcBef>
                <a:spcPct val="50000"/>
              </a:spcBef>
              <a:buClrTx/>
              <a:buSzTx/>
            </a:pPr>
            <a:r>
              <a:rPr lang="en-US" altLang="zh-CN" b="1" dirty="0" smtClean="0">
                <a:ea typeface="楷体_GB2312" pitchFamily="49" charset="-122"/>
              </a:rPr>
              <a:t>      Associate </a:t>
            </a:r>
            <a:r>
              <a:rPr lang="en-US" altLang="zh-CN" b="1" dirty="0">
                <a:ea typeface="楷体_GB2312" pitchFamily="49" charset="-122"/>
              </a:rPr>
              <a:t>Prof</a:t>
            </a:r>
            <a:r>
              <a:rPr lang="en-US" altLang="zh-CN" b="1" dirty="0" smtClean="0">
                <a:ea typeface="楷体_GB2312" pitchFamily="49" charset="-122"/>
              </a:rPr>
              <a:t>.</a:t>
            </a:r>
            <a:r>
              <a:rPr lang="zh-CN" altLang="en-US"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 </a:t>
            </a:r>
            <a:r>
              <a:rPr lang="en-US" altLang="zh-CN" sz="2800" b="1" dirty="0" smtClean="0">
                <a:ea typeface="楷体_GB2312" pitchFamily="49" charset="-122"/>
              </a:rPr>
              <a:t>Zhang </a:t>
            </a:r>
            <a:r>
              <a:rPr lang="en-US" altLang="zh-CN" sz="2800" b="1" dirty="0" err="1" smtClean="0">
                <a:ea typeface="楷体_GB2312" pitchFamily="49" charset="-122"/>
              </a:rPr>
              <a:t>Qingfeng</a:t>
            </a:r>
            <a:r>
              <a:rPr lang="en-US" altLang="zh-CN" sz="2800" b="1" dirty="0" smtClean="0">
                <a:ea typeface="楷体_GB2312" pitchFamily="49" charset="-122"/>
              </a:rPr>
              <a:t>(</a:t>
            </a:r>
            <a:r>
              <a:rPr lang="zh-CN" altLang="en-US" sz="2800" b="1" dirty="0" smtClean="0">
                <a:ea typeface="楷体_GB2312" pitchFamily="49" charset="-122"/>
              </a:rPr>
              <a:t>张庆丰</a:t>
            </a:r>
            <a:r>
              <a:rPr lang="en-US" altLang="zh-CN" sz="2800" b="1" dirty="0" smtClean="0">
                <a:ea typeface="楷体_GB2312" pitchFamily="49" charset="-122"/>
              </a:rPr>
              <a:t>) </a:t>
            </a:r>
            <a:r>
              <a:rPr lang="en-US" altLang="zh-CN" sz="2800" b="1" dirty="0" smtClean="0">
                <a:ea typeface="楷体_GB2312" pitchFamily="49" charset="-122"/>
              </a:rPr>
              <a:t>  </a:t>
            </a:r>
          </a:p>
          <a:p>
            <a:pPr algn="l" eaLnBrk="1" hangingPunct="1">
              <a:lnSpc>
                <a:spcPct val="90000"/>
              </a:lnSpc>
              <a:spcBef>
                <a:spcPct val="50000"/>
              </a:spcBef>
              <a:buClrTx/>
              <a:buSzTx/>
            </a:pPr>
            <a:r>
              <a:rPr lang="en-US" altLang="zh-CN" sz="2800" b="1" dirty="0">
                <a:ea typeface="楷体_GB2312" pitchFamily="49" charset="-122"/>
              </a:rPr>
              <a:t> </a:t>
            </a:r>
            <a:r>
              <a:rPr lang="en-US" altLang="zh-CN" sz="2800" b="1" dirty="0" smtClean="0">
                <a:ea typeface="楷体_GB2312" pitchFamily="49" charset="-122"/>
              </a:rPr>
              <a:t>    </a:t>
            </a:r>
            <a:r>
              <a:rPr lang="en-US" altLang="zh-CN" sz="2800" dirty="0" smtClean="0">
                <a:ea typeface="华文新魏" pitchFamily="2" charset="-122"/>
              </a:rPr>
              <a:t>Department </a:t>
            </a:r>
            <a:r>
              <a:rPr lang="en-US" altLang="zh-CN" sz="2800" dirty="0" smtClean="0">
                <a:ea typeface="华文新魏" pitchFamily="2" charset="-122"/>
              </a:rPr>
              <a:t>of Computer Science, Jinan University</a:t>
            </a:r>
            <a:endParaRPr lang="zh-CN" altLang="en-US" sz="2800" dirty="0" smtClean="0">
              <a:ea typeface="楷体_GB2312" pitchFamily="49" charset="-122"/>
            </a:endParaRPr>
          </a:p>
          <a:p>
            <a:pPr algn="l" eaLnBrk="1" hangingPunct="1">
              <a:lnSpc>
                <a:spcPct val="90000"/>
              </a:lnSpc>
              <a:spcBef>
                <a:spcPct val="50000"/>
              </a:spcBef>
              <a:buClrTx/>
              <a:buSzTx/>
              <a:buFontTx/>
              <a:buNone/>
            </a:pPr>
            <a:r>
              <a:rPr lang="zh-CN" altLang="en-US" sz="2800" dirty="0" smtClean="0">
                <a:ea typeface="楷体_GB2312" pitchFamily="49" charset="-122"/>
              </a:rPr>
              <a:t>      </a:t>
            </a:r>
            <a:r>
              <a:rPr lang="en-US" altLang="zh-CN" sz="2800" dirty="0" smtClean="0">
                <a:ea typeface="楷体_GB2312" pitchFamily="49" charset="-122"/>
              </a:rPr>
              <a:t>Office Room:  415, </a:t>
            </a:r>
            <a:r>
              <a:rPr lang="en-US" altLang="zh-CN" sz="2800" dirty="0" err="1" smtClean="0">
                <a:ea typeface="楷体_GB2312" pitchFamily="49" charset="-122"/>
              </a:rPr>
              <a:t>Nanhailou</a:t>
            </a:r>
            <a:r>
              <a:rPr lang="en-US" altLang="zh-CN" sz="2800" dirty="0" smtClean="0">
                <a:ea typeface="楷体_GB2312" pitchFamily="49" charset="-122"/>
              </a:rPr>
              <a:t> Building</a:t>
            </a:r>
            <a:endParaRPr lang="zh-CN" altLang="en-US" sz="2800" dirty="0" smtClean="0">
              <a:ea typeface="楷体_GB2312" pitchFamily="49" charset="-122"/>
            </a:endParaRPr>
          </a:p>
          <a:p>
            <a:pPr algn="l" eaLnBrk="1" hangingPunct="1">
              <a:lnSpc>
                <a:spcPct val="90000"/>
              </a:lnSpc>
              <a:spcBef>
                <a:spcPct val="50000"/>
              </a:spcBef>
              <a:buClrTx/>
              <a:buSzTx/>
              <a:buFontTx/>
              <a:buNone/>
            </a:pPr>
            <a:r>
              <a:rPr lang="en-US" altLang="zh-CN" sz="2800" dirty="0" smtClean="0">
                <a:ea typeface="仿宋_GB2312" pitchFamily="49" charset="-122"/>
              </a:rPr>
              <a:t>       </a:t>
            </a:r>
            <a:r>
              <a:rPr lang="en-US" altLang="zh-CN" sz="2800" dirty="0" smtClean="0">
                <a:ea typeface="MingLiU" pitchFamily="49" charset="-120"/>
              </a:rPr>
              <a:t>Email: </a:t>
            </a:r>
            <a:r>
              <a:rPr lang="en-US" altLang="zh-CN" sz="2800" dirty="0" smtClean="0">
                <a:ea typeface="MingLiU" pitchFamily="49" charset="-120"/>
                <a:hlinkClick r:id="rId2"/>
              </a:rPr>
              <a:t>zqf135@qq.com</a:t>
            </a:r>
            <a:endParaRPr lang="en-US" altLang="zh-CN" sz="2800" dirty="0" smtClean="0">
              <a:ea typeface="MingLiU" pitchFamily="49" charset="-120"/>
            </a:endParaRPr>
          </a:p>
        </p:txBody>
      </p:sp>
      <p:sp>
        <p:nvSpPr>
          <p:cNvPr id="4" name="灯片编号占位符 3"/>
          <p:cNvSpPr txBox="1">
            <a:spLocks noGrp="1"/>
          </p:cNvSpPr>
          <p:nvPr/>
        </p:nvSpPr>
        <p:spPr bwMode="auto">
          <a:xfrm>
            <a:off x="6858000" y="6356350"/>
            <a:ext cx="1905000" cy="457200"/>
          </a:xfrm>
          <a:prstGeom prst="rect">
            <a:avLst/>
          </a:prstGeom>
          <a:noFill/>
          <a:ln>
            <a:miter lim="800000"/>
            <a:headEnd/>
            <a:tailEnd/>
          </a:ln>
        </p:spPr>
        <p:txBody>
          <a:bodyPr anchor="b"/>
          <a:lstStyle/>
          <a:p>
            <a:pPr algn="r" eaLnBrk="0" hangingPunct="0">
              <a:defRPr/>
            </a:pPr>
            <a:fld id="{B33A3FAE-4F48-41B0-8FAE-0405FC3E3E59}" type="slidenum">
              <a:rPr lang="zh-CN" altLang="en-US" sz="1400">
                <a:solidFill>
                  <a:schemeClr val="bg2"/>
                </a:solidFill>
                <a:ea typeface="+mn-ea"/>
              </a:rPr>
              <a:pPr algn="r" eaLnBrk="0" hangingPunct="0">
                <a:defRPr/>
              </a:pPr>
              <a:t>1</a:t>
            </a:fld>
            <a:endParaRPr lang="en-US" altLang="zh-CN" sz="1400">
              <a:solidFill>
                <a:schemeClr val="bg2"/>
              </a:solidFill>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10</a:t>
            </a:fld>
            <a:endParaRPr lang="en-US" altLang="zh-CN" dirty="0"/>
          </a:p>
        </p:txBody>
      </p:sp>
      <p:sp>
        <p:nvSpPr>
          <p:cNvPr id="23555" name="Rectangle 3"/>
          <p:cNvSpPr>
            <a:spLocks noGrp="1" noChangeArrowheads="1"/>
          </p:cNvSpPr>
          <p:nvPr>
            <p:ph type="body" sz="half" idx="1"/>
          </p:nvPr>
        </p:nvSpPr>
        <p:spPr>
          <a:xfrm>
            <a:off x="395536" y="1916683"/>
            <a:ext cx="8496944" cy="4752677"/>
          </a:xfrm>
        </p:spPr>
        <p:txBody>
          <a:bodyPr/>
          <a:lstStyle/>
          <a:p>
            <a:r>
              <a:rPr lang="en-US" altLang="zh-CN" sz="2800" dirty="0" smtClean="0"/>
              <a:t>We first consider the degradation due to noise only h is an impulse for now ( H is a constant)</a:t>
            </a:r>
          </a:p>
          <a:p>
            <a:r>
              <a:rPr lang="en-US" altLang="zh-CN" sz="2800" dirty="0" smtClean="0"/>
              <a:t>The principal sources of noise in digital images arise during:</a:t>
            </a:r>
          </a:p>
          <a:p>
            <a:pPr lvl="1"/>
            <a:r>
              <a:rPr lang="en-US" altLang="zh-CN" sz="2400" dirty="0" smtClean="0"/>
              <a:t>Image acquisition: For instance, with a CCD camera, light levels and sensor temperature introduce noise to the resulting image.</a:t>
            </a:r>
          </a:p>
          <a:p>
            <a:pPr lvl="1"/>
            <a:r>
              <a:rPr lang="en-US" altLang="zh-CN" sz="2400" dirty="0" smtClean="0"/>
              <a:t>Image transmission:  For instance, an image transmitted over a wireless network might be corrupted as a result of lighting or other atmospheric disturbance.</a:t>
            </a:r>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 Noise Models</a:t>
            </a:r>
            <a:endParaRPr lang="zh-CN" altLang="en-US" sz="3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11</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In the spatial domain, we are interested in the parameters that define the spatial characteristics of noise, and whether the noise is correlated with the image.</a:t>
            </a:r>
          </a:p>
          <a:p>
            <a:r>
              <a:rPr lang="en-US" altLang="zh-CN" sz="2800" dirty="0" smtClean="0"/>
              <a:t>Frequency properties refer to the frequency content of noise in the Fourier sense. For example, when the Fourier spectrum of noise is constant, the noise usually is called white noise.</a:t>
            </a:r>
          </a:p>
        </p:txBody>
      </p:sp>
      <p:sp>
        <p:nvSpPr>
          <p:cNvPr id="6" name="标题 5"/>
          <p:cNvSpPr>
            <a:spLocks noGrp="1"/>
          </p:cNvSpPr>
          <p:nvPr>
            <p:ph type="title"/>
          </p:nvPr>
        </p:nvSpPr>
        <p:spPr>
          <a:xfrm>
            <a:off x="971601" y="214313"/>
            <a:ext cx="7776864" cy="1462087"/>
          </a:xfrm>
        </p:spPr>
        <p:txBody>
          <a:bodyPr/>
          <a:lstStyle/>
          <a:p>
            <a:pPr lvl="0"/>
            <a:r>
              <a:rPr lang="en-US" altLang="zh-CN" sz="3600" dirty="0" smtClean="0"/>
              <a:t>2.1 Spatial and Frequency Properties of Noise</a:t>
            </a:r>
            <a:endParaRPr lang="zh-CN" altLang="en-US" sz="3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12</a:t>
            </a:fld>
            <a:endParaRPr lang="en-US" altLang="zh-CN" dirty="0"/>
          </a:p>
        </p:txBody>
      </p:sp>
      <p:sp>
        <p:nvSpPr>
          <p:cNvPr id="23555" name="Rectangle 3"/>
          <p:cNvSpPr>
            <a:spLocks noGrp="1" noChangeArrowheads="1"/>
          </p:cNvSpPr>
          <p:nvPr>
            <p:ph type="body" sz="half" idx="1"/>
          </p:nvPr>
        </p:nvSpPr>
        <p:spPr>
          <a:xfrm>
            <a:off x="395536" y="1916683"/>
            <a:ext cx="8496944" cy="4752677"/>
          </a:xfrm>
        </p:spPr>
        <p:txBody>
          <a:bodyPr/>
          <a:lstStyle/>
          <a:p>
            <a:r>
              <a:rPr lang="en-US" altLang="zh-CN" sz="2800" dirty="0" smtClean="0"/>
              <a:t>In general, we assume that </a:t>
            </a:r>
            <a:r>
              <a:rPr lang="en-US" altLang="zh-CN" sz="2800" b="1" dirty="0" smtClean="0"/>
              <a:t>noise is independent of spatial coordinates</a:t>
            </a:r>
            <a:r>
              <a:rPr lang="en-US" altLang="zh-CN" sz="2800" dirty="0" smtClean="0"/>
              <a:t> and </a:t>
            </a:r>
            <a:r>
              <a:rPr lang="en-US" altLang="zh-CN" sz="2800" b="1" dirty="0" smtClean="0"/>
              <a:t>it is uncorrelated with respect to(</a:t>
            </a:r>
            <a:r>
              <a:rPr lang="en-US" altLang="zh-CN" sz="2800" b="1" dirty="0" err="1" smtClean="0"/>
              <a:t>w.r.t</a:t>
            </a:r>
            <a:r>
              <a:rPr lang="en-US" altLang="zh-CN" sz="2800" b="1" dirty="0" smtClean="0"/>
              <a:t>.) the image itself</a:t>
            </a:r>
            <a:r>
              <a:rPr lang="en-US" altLang="zh-CN" sz="2800" dirty="0" smtClean="0"/>
              <a:t> (i.e. no correlation between pixel values and the values of noise components).</a:t>
            </a:r>
          </a:p>
          <a:p>
            <a:endParaRPr lang="en-US" altLang="zh-TW" sz="2800" dirty="0" smtClean="0">
              <a:ea typeface="新細明體" pitchFamily="18" charset="-120"/>
            </a:endParaRPr>
          </a:p>
          <a:p>
            <a:r>
              <a:rPr lang="en-US" altLang="zh-CN" sz="2800" dirty="0" smtClean="0"/>
              <a:t>Based on the assumptions, the </a:t>
            </a:r>
            <a:r>
              <a:rPr lang="en-US" altLang="zh-CN" sz="2800" b="1" dirty="0" smtClean="0"/>
              <a:t>spatial noise descriptor</a:t>
            </a:r>
            <a:r>
              <a:rPr lang="en-US" altLang="zh-CN" sz="2800" dirty="0" smtClean="0">
                <a:solidFill>
                  <a:srgbClr val="FF0000"/>
                </a:solidFill>
              </a:rPr>
              <a:t> </a:t>
            </a:r>
            <a:r>
              <a:rPr lang="en-US" altLang="zh-CN" sz="2800" dirty="0" smtClean="0"/>
              <a:t>with which we shall be concerned  is </a:t>
            </a:r>
            <a:r>
              <a:rPr lang="en-US" altLang="zh-CN" sz="2800" b="1" dirty="0" smtClean="0"/>
              <a:t>the statistical behavior</a:t>
            </a:r>
            <a:r>
              <a:rPr lang="en-US" altLang="zh-CN" sz="2800" dirty="0" smtClean="0">
                <a:solidFill>
                  <a:srgbClr val="FF0000"/>
                </a:solidFill>
              </a:rPr>
              <a:t> </a:t>
            </a:r>
            <a:r>
              <a:rPr lang="en-US" altLang="zh-CN" sz="2800" dirty="0" smtClean="0"/>
              <a:t>of the intensity values in the noise component in the degradation mode.</a:t>
            </a:r>
          </a:p>
          <a:p>
            <a:endParaRPr lang="en-US" altLang="zh-CN" sz="2800" dirty="0" smtClean="0"/>
          </a:p>
        </p:txBody>
      </p:sp>
      <p:sp>
        <p:nvSpPr>
          <p:cNvPr id="6" name="标题 5"/>
          <p:cNvSpPr>
            <a:spLocks noGrp="1"/>
          </p:cNvSpPr>
          <p:nvPr>
            <p:ph type="title"/>
          </p:nvPr>
        </p:nvSpPr>
        <p:spPr>
          <a:xfrm>
            <a:off x="971601" y="214313"/>
            <a:ext cx="7776864" cy="1462087"/>
          </a:xfrm>
        </p:spPr>
        <p:txBody>
          <a:bodyPr/>
          <a:lstStyle/>
          <a:p>
            <a:pPr lvl="0"/>
            <a:r>
              <a:rPr lang="en-US" altLang="zh-CN" sz="3600" dirty="0" smtClean="0"/>
              <a:t>2.1 Spatial and Frequency Properties of Noise</a:t>
            </a:r>
            <a:endParaRPr lang="zh-CN" altLang="en-US" sz="3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13</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Noises are taken as random variables. Random variables  are characterized by a </a:t>
            </a:r>
            <a:r>
              <a:rPr lang="en-US" altLang="zh-CN" sz="2800" b="1" dirty="0" smtClean="0"/>
              <a:t>Probability Density Function</a:t>
            </a:r>
            <a:r>
              <a:rPr lang="en-US" altLang="zh-CN" sz="2800" dirty="0" smtClean="0">
                <a:solidFill>
                  <a:srgbClr val="FF0000"/>
                </a:solidFill>
              </a:rPr>
              <a:t> </a:t>
            </a:r>
            <a:r>
              <a:rPr lang="en-US" altLang="zh-CN" sz="2800" dirty="0" smtClean="0"/>
              <a:t>(PDF </a:t>
            </a:r>
            <a:r>
              <a:rPr lang="zh-CN" altLang="en-US" sz="2800" dirty="0" smtClean="0"/>
              <a:t>概率密度函数</a:t>
            </a:r>
            <a:r>
              <a:rPr lang="en-US" altLang="zh-CN" sz="2800" dirty="0" smtClean="0"/>
              <a:t>).</a:t>
            </a:r>
          </a:p>
          <a:p>
            <a:r>
              <a:rPr lang="en-US" altLang="zh-CN" sz="2800" dirty="0" smtClean="0">
                <a:ea typeface="宋体" charset="-122"/>
              </a:rPr>
              <a:t>The following are the most common PDFs:</a:t>
            </a:r>
          </a:p>
          <a:p>
            <a:pPr lvl="1"/>
            <a:r>
              <a:rPr lang="en-US" altLang="zh-CN" sz="2400" dirty="0" smtClean="0">
                <a:ea typeface="宋体" charset="-122"/>
              </a:rPr>
              <a:t>Gaussian noise</a:t>
            </a:r>
          </a:p>
          <a:p>
            <a:pPr lvl="1"/>
            <a:r>
              <a:rPr lang="en-US" altLang="zh-CN" sz="2400" dirty="0" smtClean="0">
                <a:ea typeface="宋体" charset="-122"/>
              </a:rPr>
              <a:t>Rayleigh noise</a:t>
            </a:r>
          </a:p>
          <a:p>
            <a:pPr lvl="1"/>
            <a:r>
              <a:rPr lang="en-US" altLang="zh-CN" sz="2400" dirty="0" err="1" smtClean="0">
                <a:ea typeface="宋体" charset="-122"/>
              </a:rPr>
              <a:t>Erlang</a:t>
            </a:r>
            <a:r>
              <a:rPr lang="en-US" altLang="zh-CN" sz="2400" dirty="0" smtClean="0">
                <a:ea typeface="宋体" charset="-122"/>
              </a:rPr>
              <a:t> (Gamma) noise</a:t>
            </a:r>
          </a:p>
          <a:p>
            <a:pPr lvl="1"/>
            <a:r>
              <a:rPr lang="en-US" altLang="zh-CN" sz="2400" dirty="0" smtClean="0">
                <a:ea typeface="宋体" charset="-122"/>
              </a:rPr>
              <a:t>Exponential noise</a:t>
            </a:r>
          </a:p>
          <a:p>
            <a:pPr lvl="1"/>
            <a:r>
              <a:rPr lang="en-US" altLang="zh-CN" sz="2400" dirty="0" smtClean="0">
                <a:ea typeface="宋体" charset="-122"/>
              </a:rPr>
              <a:t>Uniform noise</a:t>
            </a:r>
          </a:p>
          <a:p>
            <a:pPr lvl="1"/>
            <a:r>
              <a:rPr lang="en-US" altLang="zh-CN" sz="2400" dirty="0" smtClean="0">
                <a:ea typeface="宋体" charset="-122"/>
              </a:rPr>
              <a:t>Impulse noise</a:t>
            </a:r>
          </a:p>
          <a:p>
            <a:endParaRPr lang="en-US" altLang="zh-TW" sz="2800" dirty="0" smtClean="0">
              <a:ea typeface="新細明體" pitchFamily="18" charset="-120"/>
            </a:endParaRPr>
          </a:p>
        </p:txBody>
      </p:sp>
      <p:sp>
        <p:nvSpPr>
          <p:cNvPr id="6" name="标题 5"/>
          <p:cNvSpPr>
            <a:spLocks noGrp="1"/>
          </p:cNvSpPr>
          <p:nvPr>
            <p:ph type="title"/>
          </p:nvPr>
        </p:nvSpPr>
        <p:spPr>
          <a:xfrm>
            <a:off x="971601" y="214313"/>
            <a:ext cx="7776864" cy="1462087"/>
          </a:xfrm>
        </p:spPr>
        <p:txBody>
          <a:bodyPr/>
          <a:lstStyle/>
          <a:p>
            <a:pPr lvl="0"/>
            <a:r>
              <a:rPr lang="en-US" altLang="zh-CN" sz="3600" dirty="0" smtClean="0"/>
              <a:t>2.2 Some Important Noise Probability Density Functions</a:t>
            </a:r>
            <a:endParaRPr lang="zh-CN" altLang="en-US" sz="3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14</a:t>
            </a:fld>
            <a:endParaRPr lang="en-US" altLang="zh-CN" dirty="0"/>
          </a:p>
        </p:txBody>
      </p:sp>
      <p:sp>
        <p:nvSpPr>
          <p:cNvPr id="23555" name="Rectangle 3"/>
          <p:cNvSpPr>
            <a:spLocks noGrp="1" noChangeArrowheads="1"/>
          </p:cNvSpPr>
          <p:nvPr>
            <p:ph type="body" sz="half" idx="1"/>
          </p:nvPr>
        </p:nvSpPr>
        <p:spPr>
          <a:xfrm>
            <a:off x="251520" y="1844675"/>
            <a:ext cx="8748464" cy="4752677"/>
          </a:xfrm>
        </p:spPr>
        <p:txBody>
          <a:bodyPr/>
          <a:lstStyle/>
          <a:p>
            <a:r>
              <a:rPr lang="en-US" altLang="zh-CN" dirty="0" smtClean="0"/>
              <a:t>Gaussian noise </a:t>
            </a:r>
            <a:r>
              <a:rPr lang="zh-CN" altLang="en-US" dirty="0" smtClean="0"/>
              <a:t>（高斯噪声）</a:t>
            </a:r>
            <a:endParaRPr lang="en-US" altLang="zh-CN" dirty="0" smtClean="0"/>
          </a:p>
          <a:p>
            <a:pPr lvl="1"/>
            <a:r>
              <a:rPr lang="en-US" altLang="zh-CN" dirty="0" smtClean="0"/>
              <a:t>Because of its mathematical tractability</a:t>
            </a:r>
            <a:r>
              <a:rPr lang="zh-CN" altLang="en-US" dirty="0" smtClean="0"/>
              <a:t>（易处理）</a:t>
            </a:r>
            <a:r>
              <a:rPr lang="en-US" altLang="zh-CN" dirty="0" smtClean="0"/>
              <a:t> in both the spatial and frequency domains, Gaussian (normal) noise models are used frequently in practice.</a:t>
            </a:r>
          </a:p>
          <a:p>
            <a:pPr lvl="1"/>
            <a:r>
              <a:rPr lang="en-US" altLang="zh-CN" dirty="0" smtClean="0"/>
              <a:t>The probability density function (PDF) of a Gaussian random variable, </a:t>
            </a:r>
            <a:r>
              <a:rPr lang="en-US" altLang="zh-CN" i="1" dirty="0" smtClean="0"/>
              <a:t>z</a:t>
            </a:r>
            <a:r>
              <a:rPr lang="en-US" altLang="zh-CN" dirty="0" smtClean="0"/>
              <a:t> , is given by</a:t>
            </a:r>
          </a:p>
          <a:p>
            <a:pPr lvl="1"/>
            <a:endParaRPr lang="en-US" altLang="zh-CN" dirty="0" smtClean="0"/>
          </a:p>
          <a:p>
            <a:pPr lvl="1"/>
            <a:endParaRPr lang="en-US" altLang="zh-CN" dirty="0" smtClean="0"/>
          </a:p>
          <a:p>
            <a:pPr lvl="1"/>
            <a:r>
              <a:rPr lang="en-US" altLang="zh-CN" dirty="0" smtClean="0"/>
              <a:t>where </a:t>
            </a:r>
            <a:r>
              <a:rPr lang="en-US" altLang="zh-CN" i="1" dirty="0" smtClean="0"/>
              <a:t>z </a:t>
            </a:r>
            <a:r>
              <a:rPr lang="en-US" altLang="zh-CN" dirty="0" smtClean="0"/>
              <a:t>represents intensity</a:t>
            </a:r>
            <a:r>
              <a:rPr lang="en-US" altLang="zh-CN" i="1" dirty="0" smtClean="0"/>
              <a:t>,    </a:t>
            </a:r>
            <a:r>
              <a:rPr lang="en-US" altLang="zh-CN" dirty="0" smtClean="0"/>
              <a:t>is the</a:t>
            </a:r>
            <a:r>
              <a:rPr lang="en-US" altLang="zh-CN" i="1" dirty="0" smtClean="0"/>
              <a:t> mean (average) value </a:t>
            </a:r>
            <a:r>
              <a:rPr lang="en-US" altLang="zh-CN" dirty="0" smtClean="0"/>
              <a:t>of</a:t>
            </a:r>
            <a:r>
              <a:rPr lang="en-US" altLang="zh-CN" i="1" dirty="0" smtClean="0"/>
              <a:t> z ,</a:t>
            </a:r>
            <a:r>
              <a:rPr lang="en-US" altLang="zh-CN" dirty="0" smtClean="0"/>
              <a:t>and </a:t>
            </a:r>
            <a:r>
              <a:rPr lang="en-US" altLang="zh-CN" i="1" dirty="0" smtClean="0"/>
              <a:t>σ </a:t>
            </a:r>
            <a:r>
              <a:rPr lang="en-US" altLang="zh-CN" dirty="0" smtClean="0"/>
              <a:t>is its </a:t>
            </a:r>
            <a:r>
              <a:rPr lang="en-US" altLang="zh-CN" i="1" dirty="0" smtClean="0"/>
              <a:t>standard deviation. </a:t>
            </a:r>
            <a:endParaRPr lang="en-US" altLang="zh-CN" dirty="0" smtClean="0"/>
          </a:p>
        </p:txBody>
      </p:sp>
      <p:sp>
        <p:nvSpPr>
          <p:cNvPr id="6" name="标题 5"/>
          <p:cNvSpPr>
            <a:spLocks noGrp="1"/>
          </p:cNvSpPr>
          <p:nvPr>
            <p:ph type="title"/>
          </p:nvPr>
        </p:nvSpPr>
        <p:spPr>
          <a:xfrm>
            <a:off x="971601" y="214313"/>
            <a:ext cx="7776864" cy="1462087"/>
          </a:xfrm>
        </p:spPr>
        <p:txBody>
          <a:bodyPr/>
          <a:lstStyle/>
          <a:p>
            <a:pPr lvl="0"/>
            <a:r>
              <a:rPr lang="en-US" altLang="zh-CN" sz="3600" dirty="0" smtClean="0"/>
              <a:t>2.2 Some Important Noise Probability Density Functions</a:t>
            </a:r>
            <a:endParaRPr lang="zh-CN" altLang="en-US" sz="3600" dirty="0"/>
          </a:p>
        </p:txBody>
      </p:sp>
      <p:pic>
        <p:nvPicPr>
          <p:cNvPr id="685058" name="Picture 2"/>
          <p:cNvPicPr>
            <a:picLocks noChangeAspect="1" noChangeArrowheads="1"/>
          </p:cNvPicPr>
          <p:nvPr/>
        </p:nvPicPr>
        <p:blipFill>
          <a:blip r:embed="rId4" cstate="print"/>
          <a:srcRect/>
          <a:stretch>
            <a:fillRect/>
          </a:stretch>
        </p:blipFill>
        <p:spPr bwMode="auto">
          <a:xfrm>
            <a:off x="2411760" y="4724432"/>
            <a:ext cx="3528392" cy="1152840"/>
          </a:xfrm>
          <a:prstGeom prst="rect">
            <a:avLst/>
          </a:prstGeom>
          <a:noFill/>
          <a:ln w="9525">
            <a:noFill/>
            <a:miter lim="800000"/>
            <a:headEnd/>
            <a:tailEnd/>
          </a:ln>
        </p:spPr>
      </p:pic>
      <p:graphicFrame>
        <p:nvGraphicFramePr>
          <p:cNvPr id="7" name="对象 6"/>
          <p:cNvGraphicFramePr>
            <a:graphicFrameLocks noChangeAspect="1"/>
          </p:cNvGraphicFramePr>
          <p:nvPr/>
        </p:nvGraphicFramePr>
        <p:xfrm>
          <a:off x="5172774" y="5852562"/>
          <a:ext cx="360040" cy="365199"/>
        </p:xfrm>
        <a:graphic>
          <a:graphicData uri="http://schemas.openxmlformats.org/presentationml/2006/ole">
            <mc:AlternateContent xmlns:mc="http://schemas.openxmlformats.org/markup-compatibility/2006">
              <mc:Choice xmlns:v="urn:schemas-microsoft-com:vml" Requires="v">
                <p:oleObj spid="_x0000_s685065" name="Equation" r:id="rId5" imgW="126720" imgH="203040" progId="Equation.DSMT4">
                  <p:embed/>
                </p:oleObj>
              </mc:Choice>
              <mc:Fallback>
                <p:oleObj name="Equation" r:id="rId5" imgW="126720" imgH="20304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774" y="5852562"/>
                        <a:ext cx="360040" cy="365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15</a:t>
            </a:fld>
            <a:endParaRPr lang="en-US" altLang="zh-CN" dirty="0"/>
          </a:p>
        </p:txBody>
      </p:sp>
      <p:sp>
        <p:nvSpPr>
          <p:cNvPr id="23555" name="Rectangle 3"/>
          <p:cNvSpPr>
            <a:spLocks noGrp="1" noChangeArrowheads="1"/>
          </p:cNvSpPr>
          <p:nvPr>
            <p:ph type="body" sz="half" idx="1"/>
          </p:nvPr>
        </p:nvSpPr>
        <p:spPr>
          <a:xfrm>
            <a:off x="395536" y="1988691"/>
            <a:ext cx="4248472" cy="4752677"/>
          </a:xfrm>
        </p:spPr>
        <p:txBody>
          <a:bodyPr/>
          <a:lstStyle/>
          <a:p>
            <a:endParaRPr lang="en-US" altLang="zh-TW" sz="2400" dirty="0" smtClean="0">
              <a:ea typeface="新細明體" pitchFamily="18" charset="-120"/>
            </a:endParaRPr>
          </a:p>
          <a:p>
            <a:endParaRPr lang="en-US" altLang="zh-TW" sz="2400" dirty="0" smtClean="0">
              <a:ea typeface="新細明體" pitchFamily="18" charset="-120"/>
            </a:endParaRPr>
          </a:p>
          <a:p>
            <a:endParaRPr lang="en-US" altLang="zh-CN" sz="2400" i="1" dirty="0" smtClean="0">
              <a:ea typeface="新細明體" pitchFamily="18" charset="-120"/>
            </a:endParaRPr>
          </a:p>
          <a:p>
            <a:pPr>
              <a:buNone/>
            </a:pPr>
            <a:r>
              <a:rPr lang="en-US" altLang="zh-CN" sz="2400" i="1" dirty="0" smtClean="0">
                <a:ea typeface="新細明體" pitchFamily="18" charset="-120"/>
              </a:rPr>
              <a:t> </a:t>
            </a:r>
          </a:p>
          <a:p>
            <a:pPr>
              <a:buNone/>
            </a:pPr>
            <a:endParaRPr lang="en-US" altLang="zh-CN" sz="2400" i="1" dirty="0" smtClean="0">
              <a:ea typeface="新細明體" pitchFamily="18" charset="-120"/>
            </a:endParaRPr>
          </a:p>
          <a:p>
            <a:pPr>
              <a:buNone/>
            </a:pPr>
            <a:endParaRPr lang="en-US" altLang="zh-CN" sz="2400" i="1" dirty="0" smtClean="0">
              <a:ea typeface="新細明體" pitchFamily="18" charset="-120"/>
            </a:endParaRPr>
          </a:p>
          <a:p>
            <a:pPr>
              <a:buNone/>
            </a:pPr>
            <a:r>
              <a:rPr lang="en-US" altLang="zh-CN" sz="2400" i="1" dirty="0" smtClean="0"/>
              <a:t>   </a:t>
            </a:r>
            <a:endParaRPr lang="en-US" altLang="zh-CN" sz="2400" dirty="0" smtClean="0">
              <a:ea typeface="新細明體" pitchFamily="18" charset="-120"/>
            </a:endParaRPr>
          </a:p>
        </p:txBody>
      </p:sp>
      <p:sp>
        <p:nvSpPr>
          <p:cNvPr id="6" name="标题 5"/>
          <p:cNvSpPr>
            <a:spLocks noGrp="1"/>
          </p:cNvSpPr>
          <p:nvPr>
            <p:ph type="title"/>
          </p:nvPr>
        </p:nvSpPr>
        <p:spPr>
          <a:xfrm>
            <a:off x="971601" y="214313"/>
            <a:ext cx="7776864" cy="1462087"/>
          </a:xfrm>
        </p:spPr>
        <p:txBody>
          <a:bodyPr/>
          <a:lstStyle/>
          <a:p>
            <a:pPr lvl="0"/>
            <a:r>
              <a:rPr lang="en-US" altLang="zh-CN" sz="3600" dirty="0" smtClean="0"/>
              <a:t>2.2 Some Important Noise Probability Density Functions</a:t>
            </a:r>
            <a:endParaRPr lang="zh-CN" altLang="en-US" sz="3600" dirty="0"/>
          </a:p>
        </p:txBody>
      </p:sp>
      <p:pic>
        <p:nvPicPr>
          <p:cNvPr id="686082" name="Picture 2"/>
          <p:cNvPicPr>
            <a:picLocks noChangeAspect="1" noChangeArrowheads="1"/>
          </p:cNvPicPr>
          <p:nvPr/>
        </p:nvPicPr>
        <p:blipFill>
          <a:blip r:embed="rId3" cstate="print"/>
          <a:srcRect/>
          <a:stretch>
            <a:fillRect/>
          </a:stretch>
        </p:blipFill>
        <p:spPr bwMode="auto">
          <a:xfrm>
            <a:off x="4788024" y="1844824"/>
            <a:ext cx="3240360" cy="3148494"/>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467544" y="1988840"/>
            <a:ext cx="3528392" cy="1152840"/>
          </a:xfrm>
          <a:prstGeom prst="rect">
            <a:avLst/>
          </a:prstGeom>
          <a:noFill/>
          <a:ln w="9525">
            <a:noFill/>
            <a:miter lim="800000"/>
            <a:headEnd/>
            <a:tailEnd/>
          </a:ln>
        </p:spPr>
      </p:pic>
      <p:pic>
        <p:nvPicPr>
          <p:cNvPr id="686084" name="Picture 4"/>
          <p:cNvPicPr>
            <a:picLocks noChangeAspect="1" noChangeArrowheads="1"/>
          </p:cNvPicPr>
          <p:nvPr/>
        </p:nvPicPr>
        <p:blipFill>
          <a:blip r:embed="rId5" cstate="print"/>
          <a:srcRect/>
          <a:stretch>
            <a:fillRect/>
          </a:stretch>
        </p:blipFill>
        <p:spPr bwMode="auto">
          <a:xfrm>
            <a:off x="611560" y="2924944"/>
            <a:ext cx="3334175" cy="1800200"/>
          </a:xfrm>
          <a:prstGeom prst="rect">
            <a:avLst/>
          </a:prstGeom>
          <a:noFill/>
          <a:ln w="9525">
            <a:noFill/>
            <a:miter lim="800000"/>
            <a:headEnd/>
            <a:tailEnd/>
          </a:ln>
        </p:spPr>
      </p:pic>
      <p:pic>
        <p:nvPicPr>
          <p:cNvPr id="686085" name="Picture 5"/>
          <p:cNvPicPr>
            <a:picLocks noChangeAspect="1" noChangeArrowheads="1"/>
          </p:cNvPicPr>
          <p:nvPr/>
        </p:nvPicPr>
        <p:blipFill>
          <a:blip r:embed="rId6" cstate="print"/>
          <a:srcRect/>
          <a:stretch>
            <a:fillRect/>
          </a:stretch>
        </p:blipFill>
        <p:spPr bwMode="auto">
          <a:xfrm>
            <a:off x="107504" y="5085184"/>
            <a:ext cx="8843158" cy="15121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16</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Rayleigh noise</a:t>
            </a:r>
            <a:r>
              <a:rPr lang="zh-CN" altLang="en-US" dirty="0" smtClean="0"/>
              <a:t>（瑞利噪声）</a:t>
            </a:r>
            <a:endParaRPr lang="en-US" altLang="zh-CN"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64578" name="Picture 2"/>
          <p:cNvPicPr>
            <a:picLocks noChangeAspect="1" noChangeArrowheads="1"/>
          </p:cNvPicPr>
          <p:nvPr/>
        </p:nvPicPr>
        <p:blipFill>
          <a:blip r:embed="rId3" cstate="print"/>
          <a:srcRect/>
          <a:stretch>
            <a:fillRect/>
          </a:stretch>
        </p:blipFill>
        <p:spPr bwMode="auto">
          <a:xfrm>
            <a:off x="539552" y="2564904"/>
            <a:ext cx="8244721" cy="38164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17</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err="1" smtClean="0"/>
              <a:t>Erlang</a:t>
            </a:r>
            <a:r>
              <a:rPr lang="en-US" altLang="zh-CN" dirty="0" smtClean="0"/>
              <a:t> (gamma) noise </a:t>
            </a:r>
            <a:r>
              <a:rPr lang="zh-CN" altLang="en-US" dirty="0" smtClean="0"/>
              <a:t>（伽马噪声）</a:t>
            </a:r>
            <a:endParaRPr lang="en-US" altLang="zh-CN"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87106" name="Picture 2"/>
          <p:cNvPicPr>
            <a:picLocks noChangeAspect="1" noChangeArrowheads="1"/>
          </p:cNvPicPr>
          <p:nvPr/>
        </p:nvPicPr>
        <p:blipFill>
          <a:blip r:embed="rId3" cstate="print"/>
          <a:srcRect/>
          <a:stretch>
            <a:fillRect/>
          </a:stretch>
        </p:blipFill>
        <p:spPr bwMode="auto">
          <a:xfrm>
            <a:off x="467544" y="2636912"/>
            <a:ext cx="8124342" cy="4032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18</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Exponential noise </a:t>
            </a:r>
            <a:r>
              <a:rPr lang="zh-CN" altLang="en-US" dirty="0" smtClean="0"/>
              <a:t>（指数噪声）</a:t>
            </a:r>
            <a:endParaRPr lang="en-US" altLang="zh-CN"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88130" name="Picture 2"/>
          <p:cNvPicPr>
            <a:picLocks noChangeAspect="1" noChangeArrowheads="1"/>
          </p:cNvPicPr>
          <p:nvPr/>
        </p:nvPicPr>
        <p:blipFill>
          <a:blip r:embed="rId3" cstate="print"/>
          <a:srcRect/>
          <a:stretch>
            <a:fillRect/>
          </a:stretch>
        </p:blipFill>
        <p:spPr bwMode="auto">
          <a:xfrm>
            <a:off x="971600" y="2780928"/>
            <a:ext cx="7489486" cy="3672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19</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Uniform noise </a:t>
            </a:r>
            <a:r>
              <a:rPr lang="zh-CN" altLang="en-US" dirty="0" smtClean="0"/>
              <a:t>（均匀噪声）</a:t>
            </a:r>
            <a:endParaRPr lang="en-US" altLang="zh-CN"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89154" name="Picture 2"/>
          <p:cNvPicPr>
            <a:picLocks noChangeAspect="1" noChangeArrowheads="1"/>
          </p:cNvPicPr>
          <p:nvPr/>
        </p:nvPicPr>
        <p:blipFill>
          <a:blip r:embed="rId3" cstate="print"/>
          <a:srcRect/>
          <a:stretch>
            <a:fillRect/>
          </a:stretch>
        </p:blipFill>
        <p:spPr bwMode="auto">
          <a:xfrm>
            <a:off x="827584" y="2564904"/>
            <a:ext cx="7701066" cy="4032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a:spLocks noGrp="1" noChangeArrowheads="1"/>
          </p:cNvSpPr>
          <p:nvPr>
            <p:ph type="sldNum" sz="quarter" idx="12"/>
          </p:nvPr>
        </p:nvSpPr>
        <p:spPr/>
        <p:txBody>
          <a:bodyPr/>
          <a:lstStyle/>
          <a:p>
            <a:pPr>
              <a:defRPr/>
            </a:pPr>
            <a:fld id="{49C79E6E-655C-427D-B0EB-574EFEA66B6B}" type="slidenum">
              <a:rPr lang="zh-CN" altLang="en-US"/>
              <a:pPr>
                <a:defRPr/>
              </a:pPr>
              <a:t>2</a:t>
            </a:fld>
            <a:endParaRPr lang="en-US" altLang="zh-CN"/>
          </a:p>
        </p:txBody>
      </p:sp>
      <p:sp>
        <p:nvSpPr>
          <p:cNvPr id="33798" name="Rectangle 6"/>
          <p:cNvSpPr>
            <a:spLocks noGrp="1" noChangeArrowheads="1"/>
          </p:cNvSpPr>
          <p:nvPr>
            <p:ph type="ctrTitle"/>
          </p:nvPr>
        </p:nvSpPr>
        <p:spPr>
          <a:xfrm>
            <a:off x="990600" y="1676400"/>
            <a:ext cx="7469188" cy="1462088"/>
          </a:xfrm>
        </p:spPr>
        <p:txBody>
          <a:bodyPr/>
          <a:lstStyle/>
          <a:p>
            <a:pPr eaLnBrk="1" hangingPunct="1">
              <a:defRPr/>
            </a:pPr>
            <a:r>
              <a:rPr lang="en-US" altLang="zh-CN" sz="4800" dirty="0" smtClean="0"/>
              <a:t>Chapter 5 </a:t>
            </a:r>
            <a:endParaRPr lang="zh-CN" altLang="en-US" sz="4800" b="1" dirty="0" smtClean="0">
              <a:solidFill>
                <a:schemeClr val="folHlink"/>
              </a:solidFill>
              <a:effectLst>
                <a:outerShdw blurRad="38100" dist="38100" dir="2700000" algn="tl">
                  <a:srgbClr val="C0C0C0"/>
                </a:outerShdw>
              </a:effectLst>
            </a:endParaRPr>
          </a:p>
        </p:txBody>
      </p:sp>
      <p:sp>
        <p:nvSpPr>
          <p:cNvPr id="4" name="灯片编号占位符 3"/>
          <p:cNvSpPr txBox="1">
            <a:spLocks noGrp="1"/>
          </p:cNvSpPr>
          <p:nvPr/>
        </p:nvSpPr>
        <p:spPr bwMode="auto">
          <a:xfrm>
            <a:off x="6858000" y="6356350"/>
            <a:ext cx="1905000" cy="457200"/>
          </a:xfrm>
          <a:prstGeom prst="rect">
            <a:avLst/>
          </a:prstGeom>
          <a:noFill/>
          <a:ln>
            <a:miter lim="800000"/>
            <a:headEnd/>
            <a:tailEnd/>
          </a:ln>
        </p:spPr>
        <p:txBody>
          <a:bodyPr anchor="b"/>
          <a:lstStyle/>
          <a:p>
            <a:pPr algn="r" eaLnBrk="0" hangingPunct="0">
              <a:defRPr/>
            </a:pPr>
            <a:fld id="{440220D2-C06A-4B3E-98BD-15D9C5C588AE}" type="slidenum">
              <a:rPr lang="zh-CN" altLang="en-US" sz="1400">
                <a:solidFill>
                  <a:schemeClr val="bg2"/>
                </a:solidFill>
                <a:ea typeface="+mn-ea"/>
              </a:rPr>
              <a:pPr algn="r" eaLnBrk="0" hangingPunct="0">
                <a:defRPr/>
              </a:pPr>
              <a:t>2</a:t>
            </a:fld>
            <a:endParaRPr lang="en-US" altLang="zh-CN" sz="1400">
              <a:solidFill>
                <a:schemeClr val="bg2"/>
              </a:solidFill>
              <a:ea typeface="+mn-ea"/>
            </a:endParaRPr>
          </a:p>
        </p:txBody>
      </p:sp>
      <p:sp>
        <p:nvSpPr>
          <p:cNvPr id="5" name="副标题 4"/>
          <p:cNvSpPr>
            <a:spLocks noGrp="1"/>
          </p:cNvSpPr>
          <p:nvPr>
            <p:ph type="subTitle" idx="1"/>
          </p:nvPr>
        </p:nvSpPr>
        <p:spPr>
          <a:xfrm>
            <a:off x="1371600" y="3886200"/>
            <a:ext cx="6656388" cy="1752600"/>
          </a:xfrm>
        </p:spPr>
        <p:txBody>
          <a:bodyPr/>
          <a:lstStyle/>
          <a:p>
            <a:pPr>
              <a:defRPr/>
            </a:pPr>
            <a:r>
              <a:rPr lang="en-US" altLang="zh-CN" sz="4400" dirty="0" smtClean="0">
                <a:solidFill>
                  <a:srgbClr val="333399"/>
                </a:solidFill>
                <a:latin typeface="Tahoma"/>
                <a:cs typeface="+mj-cs"/>
              </a:rPr>
              <a:t>Image Restoration and Reconstruction (I)</a:t>
            </a:r>
            <a:endParaRPr lang="zh-CN" alt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Impulse (salt-and-pepper ) noise  </a:t>
            </a:r>
            <a:r>
              <a:rPr lang="zh-CN" altLang="en-US" dirty="0" smtClean="0"/>
              <a:t>椒盐噪声</a:t>
            </a:r>
            <a:endParaRPr lang="en-US" altLang="zh-CN" dirty="0" smtClean="0"/>
          </a:p>
          <a:p>
            <a:pPr lvl="1"/>
            <a:r>
              <a:rPr lang="en-US" altLang="zh-CN" dirty="0" smtClean="0"/>
              <a:t>The PDF of impulse noise is given by</a:t>
            </a:r>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r>
              <a:rPr lang="en-US" altLang="zh-CN" dirty="0" smtClean="0"/>
              <a:t>If </a:t>
            </a:r>
            <a:r>
              <a:rPr lang="en-US" altLang="zh-CN" i="1" dirty="0" smtClean="0"/>
              <a:t>b &gt; a , </a:t>
            </a:r>
            <a:r>
              <a:rPr lang="en-US" altLang="zh-CN" dirty="0" smtClean="0"/>
              <a:t>intensity</a:t>
            </a:r>
            <a:r>
              <a:rPr lang="en-US" altLang="zh-CN" i="1" dirty="0" smtClean="0"/>
              <a:t> b </a:t>
            </a:r>
            <a:r>
              <a:rPr lang="en-US" altLang="zh-CN" dirty="0" smtClean="0"/>
              <a:t>appears as a light dot in the image. Conversely, intensity </a:t>
            </a:r>
            <a:r>
              <a:rPr lang="en-US" altLang="zh-CN" i="1" dirty="0" smtClean="0"/>
              <a:t>a </a:t>
            </a:r>
            <a:r>
              <a:rPr lang="en-US" altLang="zh-CN" dirty="0" smtClean="0"/>
              <a:t>will appear like a dark dot</a:t>
            </a:r>
            <a:r>
              <a:rPr lang="en-US" altLang="zh-CN" i="1" dirty="0" smtClean="0"/>
              <a:t>.</a:t>
            </a:r>
            <a:endParaRPr lang="en-US" altLang="zh-CN" dirty="0" smtClean="0"/>
          </a:p>
        </p:txBody>
      </p:sp>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20</a:t>
            </a:fld>
            <a:endParaRPr lang="en-US" altLang="zh-CN" dirty="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90179" name="Picture 3"/>
          <p:cNvPicPr>
            <a:picLocks noChangeAspect="1" noChangeArrowheads="1"/>
          </p:cNvPicPr>
          <p:nvPr/>
        </p:nvPicPr>
        <p:blipFill>
          <a:blip r:embed="rId3" cstate="print"/>
          <a:srcRect/>
          <a:stretch>
            <a:fillRect/>
          </a:stretch>
        </p:blipFill>
        <p:spPr bwMode="auto">
          <a:xfrm>
            <a:off x="971600" y="3068960"/>
            <a:ext cx="3891780" cy="2016224"/>
          </a:xfrm>
          <a:prstGeom prst="rect">
            <a:avLst/>
          </a:prstGeom>
          <a:noFill/>
          <a:ln w="9525">
            <a:noFill/>
            <a:miter lim="800000"/>
            <a:headEnd/>
            <a:tailEnd/>
          </a:ln>
        </p:spPr>
      </p:pic>
      <p:pic>
        <p:nvPicPr>
          <p:cNvPr id="690180" name="Picture 4"/>
          <p:cNvPicPr>
            <a:picLocks noChangeAspect="1" noChangeArrowheads="1"/>
          </p:cNvPicPr>
          <p:nvPr/>
        </p:nvPicPr>
        <p:blipFill>
          <a:blip r:embed="rId4" cstate="print"/>
          <a:srcRect/>
          <a:stretch>
            <a:fillRect/>
          </a:stretch>
        </p:blipFill>
        <p:spPr bwMode="auto">
          <a:xfrm>
            <a:off x="5220072" y="3068960"/>
            <a:ext cx="2524194" cy="2160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body" sz="half" idx="1"/>
          </p:nvPr>
        </p:nvSpPr>
        <p:spPr bwMode="auto">
          <a:xfrm>
            <a:off x="323528" y="1916832"/>
            <a:ext cx="8820472"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i="1" dirty="0" smtClean="0"/>
              <a:t>a</a:t>
            </a:r>
            <a:r>
              <a:rPr lang="en-US" altLang="zh-CN" sz="2800" dirty="0" smtClean="0"/>
              <a:t> and </a:t>
            </a:r>
            <a:r>
              <a:rPr lang="en-US" altLang="zh-CN" sz="2800" i="1" dirty="0" smtClean="0"/>
              <a:t>b</a:t>
            </a:r>
            <a:r>
              <a:rPr lang="en-US" altLang="zh-CN" sz="2800" dirty="0" smtClean="0"/>
              <a:t> usually are extreme </a:t>
            </a:r>
          </a:p>
          <a:p>
            <a:pPr>
              <a:buNone/>
            </a:pPr>
            <a:r>
              <a:rPr lang="en-US" altLang="zh-CN" sz="2800" dirty="0" smtClean="0"/>
              <a:t>    values because impulse corruption </a:t>
            </a:r>
          </a:p>
          <a:p>
            <a:pPr>
              <a:buNone/>
            </a:pPr>
            <a:r>
              <a:rPr lang="en-US" altLang="zh-CN" sz="2800" dirty="0" smtClean="0"/>
              <a:t>    is usually large compared with the </a:t>
            </a:r>
          </a:p>
          <a:p>
            <a:pPr>
              <a:buNone/>
            </a:pPr>
            <a:r>
              <a:rPr lang="en-US" altLang="zh-CN" sz="2800" dirty="0" smtClean="0"/>
              <a:t>    strength of the image signal</a:t>
            </a:r>
          </a:p>
          <a:p>
            <a:r>
              <a:rPr lang="en-US" altLang="zh-CN" sz="2800" dirty="0" smtClean="0"/>
              <a:t>If either </a:t>
            </a:r>
            <a:r>
              <a:rPr lang="en-US" altLang="zh-CN" sz="2800" i="1" dirty="0" smtClean="0"/>
              <a:t>P</a:t>
            </a:r>
            <a:r>
              <a:rPr lang="en-US" altLang="zh-CN" sz="2800" i="1" baseline="-25000" dirty="0" smtClean="0"/>
              <a:t>a</a:t>
            </a:r>
            <a:r>
              <a:rPr lang="en-US" altLang="zh-CN" sz="2800" dirty="0" smtClean="0"/>
              <a:t> or </a:t>
            </a:r>
            <a:r>
              <a:rPr lang="en-US" altLang="zh-CN" sz="2800" i="1" dirty="0" err="1" smtClean="0"/>
              <a:t>P</a:t>
            </a:r>
            <a:r>
              <a:rPr lang="en-US" altLang="zh-CN" sz="2800" i="1" baseline="-25000" dirty="0" err="1" smtClean="0"/>
              <a:t>b</a:t>
            </a:r>
            <a:r>
              <a:rPr lang="en-US" altLang="zh-CN" sz="2800" dirty="0" smtClean="0"/>
              <a:t> is zero, the </a:t>
            </a:r>
          </a:p>
          <a:p>
            <a:pPr>
              <a:buNone/>
            </a:pPr>
            <a:r>
              <a:rPr lang="en-US" altLang="zh-CN" sz="2800" dirty="0" smtClean="0"/>
              <a:t>     impulse noise is called </a:t>
            </a:r>
            <a:r>
              <a:rPr lang="en-US" altLang="zh-CN" sz="2800" b="1" i="1" dirty="0" err="1" smtClean="0"/>
              <a:t>unipolar</a:t>
            </a:r>
            <a:r>
              <a:rPr lang="en-US" altLang="zh-CN" sz="2800" dirty="0" smtClean="0"/>
              <a:t>.</a:t>
            </a:r>
          </a:p>
          <a:p>
            <a:r>
              <a:rPr lang="en-US" altLang="zh-CN" sz="2800" dirty="0" smtClean="0"/>
              <a:t>If neither </a:t>
            </a:r>
            <a:r>
              <a:rPr lang="en-US" altLang="zh-CN" sz="2800" i="1" dirty="0" smtClean="0"/>
              <a:t>P</a:t>
            </a:r>
            <a:r>
              <a:rPr lang="en-US" altLang="zh-CN" sz="2800" i="1" baseline="-25000" dirty="0" smtClean="0"/>
              <a:t>a</a:t>
            </a:r>
            <a:r>
              <a:rPr lang="en-US" altLang="zh-CN" sz="2800" dirty="0" smtClean="0"/>
              <a:t> nor </a:t>
            </a:r>
            <a:r>
              <a:rPr lang="en-US" altLang="zh-CN" sz="2800" i="1" dirty="0" err="1" smtClean="0"/>
              <a:t>P</a:t>
            </a:r>
            <a:r>
              <a:rPr lang="en-US" altLang="zh-CN" sz="2800" i="1" baseline="-25000" dirty="0" err="1" smtClean="0"/>
              <a:t>b</a:t>
            </a:r>
            <a:r>
              <a:rPr lang="en-US" altLang="zh-CN" sz="2800" dirty="0" smtClean="0"/>
              <a:t> is zero, and especially if they are approximately equal, the impulse noise values will resemble salt-and-pepper granules (</a:t>
            </a:r>
            <a:r>
              <a:rPr lang="zh-CN" altLang="en-US" sz="2800" dirty="0" smtClean="0"/>
              <a:t>椒盐颗粒</a:t>
            </a:r>
            <a:r>
              <a:rPr lang="en-US" altLang="zh-CN" sz="2800" dirty="0" smtClean="0"/>
              <a:t>)  randomly distributed over the image.</a:t>
            </a:r>
          </a:p>
        </p:txBody>
      </p:sp>
      <p:sp>
        <p:nvSpPr>
          <p:cNvPr id="5"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kumimoji="0" lang="zh-CN" altLang="en-US" sz="2400" b="0" i="0" u="none" strike="noStrike" kern="1200" cap="none" spc="0" normalizeH="0" baseline="0" noProof="0" smtClean="0">
                <a:ln>
                  <a:noFill/>
                </a:ln>
                <a:solidFill>
                  <a:schemeClr val="tx1"/>
                </a:solidFill>
                <a:effectLst/>
                <a:uLnTx/>
                <a:uFillTx/>
                <a:latin typeface="Times New Roman" pitchFamily="18"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2400" b="0" i="0" u="none" strike="noStrike" kern="1200" cap="none" spc="0" normalizeH="0" baseline="0" noProof="0" dirty="0">
              <a:ln>
                <a:noFill/>
              </a:ln>
              <a:solidFill>
                <a:schemeClr val="tx1"/>
              </a:solidFill>
              <a:effectLst/>
              <a:uLnTx/>
              <a:uFillTx/>
              <a:latin typeface="Times New Roman" pitchFamily="18" charset="0"/>
              <a:ea typeface="宋体" charset="-122"/>
              <a:cs typeface="+mn-cs"/>
            </a:endParaRPr>
          </a:p>
        </p:txBody>
      </p:sp>
      <p:sp>
        <p:nvSpPr>
          <p:cNvPr id="7"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8" name="Picture 4"/>
          <p:cNvPicPr>
            <a:picLocks noChangeAspect="1" noChangeArrowheads="1"/>
          </p:cNvPicPr>
          <p:nvPr/>
        </p:nvPicPr>
        <p:blipFill>
          <a:blip r:embed="rId3" cstate="print"/>
          <a:srcRect/>
          <a:stretch>
            <a:fillRect/>
          </a:stretch>
        </p:blipFill>
        <p:spPr bwMode="auto">
          <a:xfrm>
            <a:off x="5796136" y="1988840"/>
            <a:ext cx="3024336" cy="25882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22</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The figure shows a test pattern well suited for illustrating the noise models just discussed. </a:t>
            </a:r>
          </a:p>
          <a:p>
            <a:pPr lvl="1"/>
            <a:r>
              <a:rPr lang="en-US" altLang="zh-CN" sz="2400" dirty="0" smtClean="0"/>
              <a:t>composed of simple constant areas that span the gray scale from black to near white in only three increments</a:t>
            </a:r>
          </a:p>
          <a:p>
            <a:pPr lvl="1"/>
            <a:r>
              <a:rPr lang="en-US" altLang="zh-CN" sz="2400" dirty="0" smtClean="0"/>
              <a:t>facilitating visual analysis of the characteristics of the various noise components added to the image</a:t>
            </a:r>
            <a:endParaRPr lang="en-US" altLang="zh-CN" sz="6000"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93250" name="Picture 2"/>
          <p:cNvPicPr>
            <a:picLocks noChangeAspect="1" noChangeArrowheads="1"/>
          </p:cNvPicPr>
          <p:nvPr/>
        </p:nvPicPr>
        <p:blipFill>
          <a:blip r:embed="rId3" cstate="print"/>
          <a:srcRect/>
          <a:stretch>
            <a:fillRect/>
          </a:stretch>
        </p:blipFill>
        <p:spPr bwMode="auto">
          <a:xfrm>
            <a:off x="5940152" y="4149080"/>
            <a:ext cx="2588895" cy="2511743"/>
          </a:xfrm>
          <a:prstGeom prst="rect">
            <a:avLst/>
          </a:prstGeom>
          <a:noFill/>
          <a:ln w="9525">
            <a:noFill/>
            <a:miter lim="800000"/>
            <a:headEnd/>
            <a:tailEnd/>
          </a:ln>
        </p:spPr>
      </p:pic>
      <p:pic>
        <p:nvPicPr>
          <p:cNvPr id="693251" name="Picture 3"/>
          <p:cNvPicPr>
            <a:picLocks noChangeAspect="1" noChangeArrowheads="1"/>
          </p:cNvPicPr>
          <p:nvPr/>
        </p:nvPicPr>
        <p:blipFill>
          <a:blip r:embed="rId4" cstate="print"/>
          <a:srcRect/>
          <a:stretch>
            <a:fillRect/>
          </a:stretch>
        </p:blipFill>
        <p:spPr bwMode="auto">
          <a:xfrm>
            <a:off x="3635896" y="4653136"/>
            <a:ext cx="2271713" cy="19802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23</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91202" name="Picture 2"/>
          <p:cNvPicPr>
            <a:picLocks noChangeAspect="1" noChangeArrowheads="1"/>
          </p:cNvPicPr>
          <p:nvPr/>
        </p:nvPicPr>
        <p:blipFill>
          <a:blip r:embed="rId3" cstate="print"/>
          <a:srcRect/>
          <a:stretch>
            <a:fillRect/>
          </a:stretch>
        </p:blipFill>
        <p:spPr bwMode="auto">
          <a:xfrm>
            <a:off x="1475656" y="1841373"/>
            <a:ext cx="6006751" cy="50166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24</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2.2 Some Important Noise Probability Density Functions</a:t>
            </a:r>
            <a:endParaRPr lang="zh-CN" altLang="en-US" sz="3600" dirty="0"/>
          </a:p>
        </p:txBody>
      </p:sp>
      <p:pic>
        <p:nvPicPr>
          <p:cNvPr id="692226" name="Picture 2"/>
          <p:cNvPicPr>
            <a:picLocks noChangeAspect="1" noChangeArrowheads="1"/>
          </p:cNvPicPr>
          <p:nvPr/>
        </p:nvPicPr>
        <p:blipFill>
          <a:blip r:embed="rId3" cstate="print"/>
          <a:srcRect/>
          <a:stretch>
            <a:fillRect/>
          </a:stretch>
        </p:blipFill>
        <p:spPr bwMode="auto">
          <a:xfrm>
            <a:off x="1979712" y="1694497"/>
            <a:ext cx="6172676" cy="51635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25</a:t>
            </a:fld>
            <a:endParaRPr lang="en-US" altLang="zh-CN" dirty="0"/>
          </a:p>
        </p:txBody>
      </p:sp>
      <p:sp>
        <p:nvSpPr>
          <p:cNvPr id="23555" name="Rectangle 3"/>
          <p:cNvSpPr>
            <a:spLocks noGrp="1" noChangeArrowheads="1"/>
          </p:cNvSpPr>
          <p:nvPr>
            <p:ph type="body" sz="half" idx="1"/>
          </p:nvPr>
        </p:nvSpPr>
        <p:spPr>
          <a:xfrm>
            <a:off x="251520" y="1988691"/>
            <a:ext cx="5112568" cy="4752677"/>
          </a:xfrm>
        </p:spPr>
        <p:txBody>
          <a:bodyPr/>
          <a:lstStyle/>
          <a:p>
            <a:r>
              <a:rPr lang="en-US" altLang="zh-CN" sz="2800" dirty="0" smtClean="0"/>
              <a:t>Periodic noise in an image arises typically from electrical or electromechanical interference during image acquisition.</a:t>
            </a:r>
          </a:p>
          <a:p>
            <a:pPr lvl="1"/>
            <a:r>
              <a:rPr lang="en-US" altLang="zh-CN" sz="2400" dirty="0" smtClean="0"/>
              <a:t>only spatially dependent noise considered herein </a:t>
            </a:r>
          </a:p>
          <a:p>
            <a:pPr lvl="1"/>
            <a:r>
              <a:rPr lang="en-US" altLang="zh-CN" sz="2400" dirty="0" smtClean="0"/>
              <a:t>maybe reduced significantly via frequency domain filtering (Figure 5.5)</a:t>
            </a:r>
          </a:p>
        </p:txBody>
      </p:sp>
      <p:sp>
        <p:nvSpPr>
          <p:cNvPr id="6" name="标题 5"/>
          <p:cNvSpPr>
            <a:spLocks noGrp="1"/>
          </p:cNvSpPr>
          <p:nvPr>
            <p:ph type="title"/>
          </p:nvPr>
        </p:nvSpPr>
        <p:spPr>
          <a:xfrm>
            <a:off x="971600" y="214313"/>
            <a:ext cx="7972375" cy="1462087"/>
          </a:xfrm>
        </p:spPr>
        <p:txBody>
          <a:bodyPr/>
          <a:lstStyle/>
          <a:p>
            <a:r>
              <a:rPr lang="en-US" altLang="zh-CN" sz="3600" dirty="0" smtClean="0"/>
              <a:t>2.3 Periodic Noise </a:t>
            </a:r>
            <a:r>
              <a:rPr lang="zh-CN" altLang="en-US" sz="3600" dirty="0" smtClean="0"/>
              <a:t>（周期噪声）</a:t>
            </a:r>
            <a:endParaRPr lang="zh-CN" altLang="en-US" sz="3600" dirty="0"/>
          </a:p>
        </p:txBody>
      </p:sp>
      <p:pic>
        <p:nvPicPr>
          <p:cNvPr id="694274" name="Picture 2"/>
          <p:cNvPicPr>
            <a:picLocks noChangeAspect="1" noChangeArrowheads="1"/>
          </p:cNvPicPr>
          <p:nvPr/>
        </p:nvPicPr>
        <p:blipFill>
          <a:blip r:embed="rId3" cstate="print"/>
          <a:srcRect/>
          <a:stretch>
            <a:fillRect/>
          </a:stretch>
        </p:blipFill>
        <p:spPr bwMode="auto">
          <a:xfrm>
            <a:off x="5076059" y="1988840"/>
            <a:ext cx="4100989" cy="4033266"/>
          </a:xfrm>
          <a:prstGeom prst="rect">
            <a:avLst/>
          </a:prstGeom>
          <a:noFill/>
          <a:ln w="9525">
            <a:noFill/>
            <a:miter lim="800000"/>
            <a:headEnd/>
            <a:tailEnd/>
          </a:ln>
        </p:spPr>
      </p:pic>
      <p:sp>
        <p:nvSpPr>
          <p:cNvPr id="7" name="Line 5"/>
          <p:cNvSpPr>
            <a:spLocks noChangeShapeType="1"/>
          </p:cNvSpPr>
          <p:nvPr/>
        </p:nvSpPr>
        <p:spPr bwMode="auto">
          <a:xfrm flipV="1">
            <a:off x="6516216" y="4509120"/>
            <a:ext cx="360040" cy="1728192"/>
          </a:xfrm>
          <a:prstGeom prst="line">
            <a:avLst/>
          </a:prstGeom>
          <a:noFill/>
          <a:ln w="9525">
            <a:solidFill>
              <a:schemeClr val="hlink"/>
            </a:solidFill>
            <a:miter lim="800000"/>
            <a:headEnd/>
            <a:tailEnd type="triangle" w="med" len="med"/>
          </a:ln>
          <a:effectLst/>
        </p:spPr>
        <p:txBody>
          <a:bodyPr wrap="none"/>
          <a:lstStyle/>
          <a:p>
            <a:endParaRPr lang="zh-CN" altLang="en-US"/>
          </a:p>
        </p:txBody>
      </p:sp>
      <p:sp>
        <p:nvSpPr>
          <p:cNvPr id="8" name="Text Box 6"/>
          <p:cNvSpPr txBox="1">
            <a:spLocks noChangeArrowheads="1"/>
          </p:cNvSpPr>
          <p:nvPr/>
        </p:nvSpPr>
        <p:spPr bwMode="auto">
          <a:xfrm>
            <a:off x="4572000" y="6165304"/>
            <a:ext cx="3816424" cy="646331"/>
          </a:xfrm>
          <a:prstGeom prst="rect">
            <a:avLst/>
          </a:prstGeom>
          <a:noFill/>
          <a:ln w="9525">
            <a:noFill/>
            <a:miter lim="800000"/>
            <a:headEnd/>
            <a:tailEnd/>
          </a:ln>
          <a:effectLst/>
        </p:spPr>
        <p:txBody>
          <a:bodyPr wrap="square">
            <a:spAutoFit/>
          </a:bodyPr>
          <a:lstStyle/>
          <a:p>
            <a:pPr eaLnBrk="1" hangingPunct="1"/>
            <a:r>
              <a:rPr kumimoji="1" lang="en-US" altLang="zh-TW" sz="1800" b="0" dirty="0">
                <a:latin typeface="Tahoma" pitchFamily="34" charset="0"/>
                <a:ea typeface="新細明體" pitchFamily="18" charset="-120"/>
              </a:rPr>
              <a:t>Sinusoidal </a:t>
            </a:r>
            <a:r>
              <a:rPr kumimoji="1" lang="en-US" altLang="zh-TW" sz="1800" b="0" dirty="0" smtClean="0">
                <a:latin typeface="Tahoma" pitchFamily="34" charset="0"/>
                <a:ea typeface="新細明體" pitchFamily="18" charset="-120"/>
              </a:rPr>
              <a:t>noise</a:t>
            </a:r>
            <a:r>
              <a:rPr kumimoji="1" lang="en-US" altLang="zh-CN" sz="1800" b="0" dirty="0" smtClean="0">
                <a:latin typeface="Tahoma" pitchFamily="34" charset="0"/>
                <a:ea typeface="新細明體" pitchFamily="18" charset="-120"/>
              </a:rPr>
              <a:t>: </a:t>
            </a:r>
            <a:r>
              <a:rPr kumimoji="1" lang="en-US" altLang="zh-TW" sz="1800" b="0" dirty="0" smtClean="0">
                <a:latin typeface="Tahoma" pitchFamily="34" charset="0"/>
                <a:ea typeface="新細明體" pitchFamily="18" charset="-120"/>
              </a:rPr>
              <a:t>Complex conjugate pair in frequency domain</a:t>
            </a:r>
            <a:endParaRPr kumimoji="1" lang="en-US" altLang="zh-TW" sz="1800" b="0" dirty="0">
              <a:latin typeface="Tahoma" pitchFamily="34" charset="0"/>
              <a:ea typeface="新細明體" pitchFamily="18" charset="-120"/>
            </a:endParaRPr>
          </a:p>
        </p:txBody>
      </p:sp>
      <p:sp>
        <p:nvSpPr>
          <p:cNvPr id="9" name="Line 7"/>
          <p:cNvSpPr>
            <a:spLocks noChangeShapeType="1"/>
          </p:cNvSpPr>
          <p:nvPr/>
        </p:nvSpPr>
        <p:spPr bwMode="auto">
          <a:xfrm flipH="1" flipV="1">
            <a:off x="5868144" y="5517229"/>
            <a:ext cx="648072" cy="720083"/>
          </a:xfrm>
          <a:prstGeom prst="line">
            <a:avLst/>
          </a:prstGeom>
          <a:noFill/>
          <a:ln w="9525">
            <a:solidFill>
              <a:schemeClr val="hlink"/>
            </a:solidFill>
            <a:miter lim="800000"/>
            <a:headEnd/>
            <a:tailEnd type="triangle" w="med" len="med"/>
          </a:ln>
          <a:effec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26</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The parameters of periodic noise </a:t>
            </a:r>
          </a:p>
          <a:p>
            <a:pPr lvl="1"/>
            <a:r>
              <a:rPr lang="en-US" altLang="zh-CN" sz="2400" dirty="0" smtClean="0"/>
              <a:t>typically estimated by inspecting the image’s Fourier spectrum</a:t>
            </a:r>
          </a:p>
          <a:p>
            <a:r>
              <a:rPr lang="en-US" altLang="zh-CN" sz="2800" dirty="0" smtClean="0">
                <a:ea typeface="宋体" charset="-122"/>
              </a:rPr>
              <a:t>Random noise with unknown PDFs</a:t>
            </a:r>
          </a:p>
          <a:p>
            <a:pPr lvl="1">
              <a:buFontTx/>
              <a:buNone/>
            </a:pPr>
            <a:r>
              <a:rPr lang="en-US" altLang="zh-CN" sz="2400" dirty="0" smtClean="0">
                <a:ea typeface="宋体" charset="-122"/>
              </a:rPr>
              <a:t>Case 1: imaging system is available</a:t>
            </a:r>
          </a:p>
          <a:p>
            <a:pPr lvl="1"/>
            <a:r>
              <a:rPr lang="en-US" altLang="zh-CN" sz="2400" dirty="0" smtClean="0">
                <a:ea typeface="宋体" charset="-122"/>
              </a:rPr>
              <a:t>Capture images of “flat” environment</a:t>
            </a:r>
          </a:p>
          <a:p>
            <a:pPr lvl="1">
              <a:buFontTx/>
              <a:buNone/>
            </a:pPr>
            <a:r>
              <a:rPr lang="en-US" altLang="zh-CN" sz="2400" dirty="0" smtClean="0">
                <a:ea typeface="宋体" charset="-122"/>
              </a:rPr>
              <a:t>Case 2: noisy images available</a:t>
            </a:r>
          </a:p>
          <a:p>
            <a:pPr lvl="1"/>
            <a:r>
              <a:rPr lang="en-US" altLang="zh-CN" sz="2400" dirty="0" smtClean="0">
                <a:ea typeface="宋体" charset="-122"/>
              </a:rPr>
              <a:t>Take a strip (small patch) from constant background area (</a:t>
            </a:r>
            <a:r>
              <a:rPr lang="en-US" altLang="zh-CN" sz="2400" dirty="0" smtClean="0"/>
              <a:t>e.g., the vertical strips of 150x20 pixels</a:t>
            </a:r>
            <a:r>
              <a:rPr lang="en-US" altLang="zh-CN" sz="2400" dirty="0" smtClean="0">
                <a:ea typeface="宋体" charset="-122"/>
              </a:rPr>
              <a:t>) </a:t>
            </a:r>
          </a:p>
          <a:p>
            <a:pPr lvl="1"/>
            <a:r>
              <a:rPr lang="en-US" altLang="zh-CN" sz="2400" dirty="0" smtClean="0">
                <a:ea typeface="宋体" charset="-122"/>
              </a:rPr>
              <a:t>Draw the histogram and observe it</a:t>
            </a:r>
          </a:p>
          <a:p>
            <a:pPr lvl="1"/>
            <a:r>
              <a:rPr lang="en-US" altLang="zh-CN" sz="2400" dirty="0" smtClean="0">
                <a:ea typeface="宋体" charset="-122"/>
              </a:rPr>
              <a:t>Measure the mean and variance</a:t>
            </a:r>
          </a:p>
        </p:txBody>
      </p:sp>
      <p:sp>
        <p:nvSpPr>
          <p:cNvPr id="6" name="标题 5"/>
          <p:cNvSpPr>
            <a:spLocks noGrp="1"/>
          </p:cNvSpPr>
          <p:nvPr>
            <p:ph type="title"/>
          </p:nvPr>
        </p:nvSpPr>
        <p:spPr>
          <a:xfrm>
            <a:off x="971600" y="214313"/>
            <a:ext cx="7972375" cy="1462087"/>
          </a:xfrm>
        </p:spPr>
        <p:txBody>
          <a:bodyPr/>
          <a:lstStyle/>
          <a:p>
            <a:r>
              <a:rPr lang="en-US" altLang="zh-CN" sz="3600" dirty="0" smtClean="0"/>
              <a:t>2.4 Estimation of Noise Parameters</a:t>
            </a:r>
            <a:endParaRPr lang="zh-CN" altLang="en-US" sz="3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27</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sz="2800" dirty="0" smtClean="0"/>
          </a:p>
          <a:p>
            <a:endParaRPr lang="en-US" altLang="zh-CN" sz="2800" dirty="0" smtClean="0"/>
          </a:p>
          <a:p>
            <a:endParaRPr lang="en-US" altLang="zh-CN" sz="2800" dirty="0" smtClean="0"/>
          </a:p>
          <a:p>
            <a:endParaRPr lang="en-US" altLang="zh-CN" sz="2800" dirty="0" smtClean="0"/>
          </a:p>
          <a:p>
            <a:r>
              <a:rPr lang="en-US" altLang="zh-CN" sz="2800" dirty="0" smtClean="0"/>
              <a:t>Let S denote a strip and the probability estimates are denoted by</a:t>
            </a:r>
          </a:p>
          <a:p>
            <a:endParaRPr lang="en-US" altLang="zh-CN" sz="2800" dirty="0" smtClean="0"/>
          </a:p>
          <a:p>
            <a:r>
              <a:rPr lang="en-US" altLang="zh-CN" sz="2800" dirty="0" smtClean="0"/>
              <a:t>where L is the number of possible intensity in the entire image</a:t>
            </a:r>
          </a:p>
        </p:txBody>
      </p:sp>
      <p:sp>
        <p:nvSpPr>
          <p:cNvPr id="6" name="标题 5"/>
          <p:cNvSpPr>
            <a:spLocks noGrp="1"/>
          </p:cNvSpPr>
          <p:nvPr>
            <p:ph type="title"/>
          </p:nvPr>
        </p:nvSpPr>
        <p:spPr>
          <a:xfrm>
            <a:off x="971600" y="214313"/>
            <a:ext cx="7972375" cy="1462087"/>
          </a:xfrm>
        </p:spPr>
        <p:txBody>
          <a:bodyPr/>
          <a:lstStyle/>
          <a:p>
            <a:r>
              <a:rPr lang="en-US" altLang="zh-CN" sz="3600" dirty="0" smtClean="0"/>
              <a:t>2.4 Estimation of Noise Parameters</a:t>
            </a:r>
            <a:endParaRPr lang="zh-CN" altLang="en-US" sz="3600" dirty="0"/>
          </a:p>
        </p:txBody>
      </p:sp>
      <p:pic>
        <p:nvPicPr>
          <p:cNvPr id="695298" name="Picture 2"/>
          <p:cNvPicPr>
            <a:picLocks noChangeAspect="1" noChangeArrowheads="1"/>
          </p:cNvPicPr>
          <p:nvPr/>
        </p:nvPicPr>
        <p:blipFill>
          <a:blip r:embed="rId3" cstate="print"/>
          <a:srcRect/>
          <a:stretch>
            <a:fillRect/>
          </a:stretch>
        </p:blipFill>
        <p:spPr bwMode="auto">
          <a:xfrm>
            <a:off x="2771800" y="4725144"/>
            <a:ext cx="4029317" cy="648072"/>
          </a:xfrm>
          <a:prstGeom prst="rect">
            <a:avLst/>
          </a:prstGeom>
          <a:noFill/>
          <a:ln w="9525">
            <a:noFill/>
            <a:miter lim="800000"/>
            <a:headEnd/>
            <a:tailEnd/>
          </a:ln>
        </p:spPr>
      </p:pic>
      <p:pic>
        <p:nvPicPr>
          <p:cNvPr id="695299" name="Picture 3"/>
          <p:cNvPicPr>
            <a:picLocks noChangeAspect="1" noChangeArrowheads="1"/>
          </p:cNvPicPr>
          <p:nvPr/>
        </p:nvPicPr>
        <p:blipFill>
          <a:blip r:embed="rId4" cstate="print"/>
          <a:srcRect/>
          <a:stretch>
            <a:fillRect/>
          </a:stretch>
        </p:blipFill>
        <p:spPr bwMode="auto">
          <a:xfrm>
            <a:off x="2123728" y="6021288"/>
            <a:ext cx="5581650" cy="790575"/>
          </a:xfrm>
          <a:prstGeom prst="rect">
            <a:avLst/>
          </a:prstGeom>
          <a:noFill/>
          <a:ln w="9525">
            <a:noFill/>
            <a:miter lim="800000"/>
            <a:headEnd/>
            <a:tailEnd/>
          </a:ln>
        </p:spPr>
      </p:pic>
      <p:pic>
        <p:nvPicPr>
          <p:cNvPr id="8" name="Picture 4"/>
          <p:cNvPicPr>
            <a:picLocks noChangeAspect="1" noChangeArrowheads="1"/>
          </p:cNvPicPr>
          <p:nvPr/>
        </p:nvPicPr>
        <p:blipFill>
          <a:blip r:embed="rId5" cstate="print"/>
          <a:srcRect/>
          <a:stretch>
            <a:fillRect/>
          </a:stretch>
        </p:blipFill>
        <p:spPr bwMode="auto">
          <a:xfrm>
            <a:off x="1907704" y="1844824"/>
            <a:ext cx="5052953" cy="22252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28</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When the only degradation present in an image is noise,</a:t>
            </a:r>
          </a:p>
          <a:p>
            <a:pPr lvl="1">
              <a:buNone/>
            </a:pPr>
            <a:r>
              <a:rPr lang="es-ES" altLang="zh-CN" sz="2400" dirty="0" smtClean="0"/>
              <a:t>             g(</a:t>
            </a:r>
            <a:r>
              <a:rPr lang="es-ES" altLang="zh-CN" sz="2400" i="1" dirty="0" smtClean="0"/>
              <a:t>x,y) = h(x,y)</a:t>
            </a:r>
            <a:r>
              <a:rPr lang="es-ES" altLang="zh-CN" sz="2000" dirty="0" smtClean="0"/>
              <a:t>★</a:t>
            </a:r>
            <a:r>
              <a:rPr lang="es-ES" altLang="zh-CN" sz="2400" i="1" dirty="0" smtClean="0"/>
              <a:t>f (x,y) + η(x,y)</a:t>
            </a:r>
          </a:p>
          <a:p>
            <a:pPr lvl="1">
              <a:buNone/>
            </a:pPr>
            <a:r>
              <a:rPr lang="en-US" altLang="zh-CN" sz="2400" dirty="0" smtClean="0"/>
              <a:t>and</a:t>
            </a:r>
            <a:r>
              <a:rPr lang="en-US" altLang="zh-CN" sz="2400" i="1" dirty="0" smtClean="0"/>
              <a:t>       G(</a:t>
            </a:r>
            <a:r>
              <a:rPr lang="en-US" altLang="zh-CN" sz="2400" i="1" dirty="0" err="1" smtClean="0"/>
              <a:t>u,v</a:t>
            </a:r>
            <a:r>
              <a:rPr lang="en-US" altLang="zh-CN" sz="2400" i="1" dirty="0" smtClean="0"/>
              <a:t>) = H(</a:t>
            </a:r>
            <a:r>
              <a:rPr lang="en-US" altLang="zh-CN" sz="2400" i="1" dirty="0" err="1" smtClean="0"/>
              <a:t>u,v</a:t>
            </a:r>
            <a:r>
              <a:rPr lang="en-US" altLang="zh-CN" sz="2400" i="1" dirty="0" smtClean="0"/>
              <a:t>)F(</a:t>
            </a:r>
            <a:r>
              <a:rPr lang="en-US" altLang="zh-CN" sz="2400" i="1" dirty="0" err="1" smtClean="0"/>
              <a:t>u,v</a:t>
            </a:r>
            <a:r>
              <a:rPr lang="en-US" altLang="zh-CN" sz="2400" i="1" dirty="0" smtClean="0"/>
              <a:t>) + N(</a:t>
            </a:r>
            <a:r>
              <a:rPr lang="en-US" altLang="zh-CN" sz="2400" i="1" dirty="0" err="1" smtClean="0"/>
              <a:t>u,v</a:t>
            </a:r>
            <a:r>
              <a:rPr lang="en-US" altLang="zh-CN" sz="2400" i="1" dirty="0" smtClean="0"/>
              <a:t>)</a:t>
            </a:r>
          </a:p>
          <a:p>
            <a:pPr>
              <a:buNone/>
            </a:pPr>
            <a:r>
              <a:rPr lang="en-US" altLang="zh-CN" sz="2400" dirty="0" smtClean="0"/>
              <a:t>   Become     </a:t>
            </a:r>
            <a:r>
              <a:rPr lang="es-ES" altLang="zh-CN" sz="2400" dirty="0" smtClean="0"/>
              <a:t>g(</a:t>
            </a:r>
            <a:r>
              <a:rPr lang="es-ES" altLang="zh-CN" sz="2400" i="1" dirty="0" smtClean="0"/>
              <a:t>x,y) = f (x,y) + η(x,y)</a:t>
            </a:r>
          </a:p>
          <a:p>
            <a:pPr>
              <a:buNone/>
            </a:pPr>
            <a:r>
              <a:rPr lang="en-US" altLang="zh-CN" sz="2400" dirty="0" smtClean="0"/>
              <a:t>     and          </a:t>
            </a:r>
            <a:r>
              <a:rPr lang="en-US" altLang="zh-CN" sz="2400" i="1" dirty="0" smtClean="0"/>
              <a:t>G(</a:t>
            </a:r>
            <a:r>
              <a:rPr lang="en-US" altLang="zh-CN" sz="2400" i="1" dirty="0" err="1" smtClean="0"/>
              <a:t>u,v</a:t>
            </a:r>
            <a:r>
              <a:rPr lang="en-US" altLang="zh-CN" sz="2400" i="1" dirty="0" smtClean="0"/>
              <a:t>) = F(</a:t>
            </a:r>
            <a:r>
              <a:rPr lang="en-US" altLang="zh-CN" sz="2400" i="1" dirty="0" err="1" smtClean="0"/>
              <a:t>u,v</a:t>
            </a:r>
            <a:r>
              <a:rPr lang="en-US" altLang="zh-CN" sz="2400" i="1" dirty="0" smtClean="0"/>
              <a:t>) + N(</a:t>
            </a:r>
            <a:r>
              <a:rPr lang="en-US" altLang="zh-CN" sz="2400" i="1" dirty="0" err="1" smtClean="0"/>
              <a:t>u,v</a:t>
            </a:r>
            <a:r>
              <a:rPr lang="en-US" altLang="zh-CN" sz="2400" i="1" dirty="0" smtClean="0"/>
              <a:t>)</a:t>
            </a:r>
          </a:p>
        </p:txBody>
      </p:sp>
      <p:sp>
        <p:nvSpPr>
          <p:cNvPr id="6" name="标题 5"/>
          <p:cNvSpPr>
            <a:spLocks noGrp="1"/>
          </p:cNvSpPr>
          <p:nvPr>
            <p:ph type="title"/>
          </p:nvPr>
        </p:nvSpPr>
        <p:spPr>
          <a:xfrm>
            <a:off x="971600" y="214313"/>
            <a:ext cx="7972375" cy="1462087"/>
          </a:xfrm>
        </p:spPr>
        <p:txBody>
          <a:bodyPr/>
          <a:lstStyle/>
          <a:p>
            <a:r>
              <a:rPr lang="en-US" altLang="zh-CN" sz="3600" dirty="0" smtClean="0"/>
              <a:t>3. Restoration in the Presence of Noise Only - Spatial Filtering</a:t>
            </a:r>
            <a:endParaRPr lang="zh-CN" altLang="en-US" sz="3600" dirty="0"/>
          </a:p>
        </p:txBody>
      </p:sp>
      <p:pic>
        <p:nvPicPr>
          <p:cNvPr id="696322" name="Picture 2"/>
          <p:cNvPicPr>
            <a:picLocks noChangeAspect="1" noChangeArrowheads="1"/>
          </p:cNvPicPr>
          <p:nvPr/>
        </p:nvPicPr>
        <p:blipFill>
          <a:blip r:embed="rId3" cstate="print"/>
          <a:srcRect/>
          <a:stretch>
            <a:fillRect/>
          </a:stretch>
        </p:blipFill>
        <p:spPr bwMode="auto">
          <a:xfrm>
            <a:off x="251520" y="4509120"/>
            <a:ext cx="8744096" cy="1972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29</a:t>
            </a:fld>
            <a:endParaRPr lang="en-US" altLang="zh-CN" dirty="0"/>
          </a:p>
        </p:txBody>
      </p:sp>
      <p:sp>
        <p:nvSpPr>
          <p:cNvPr id="23555" name="Rectangle 3"/>
          <p:cNvSpPr>
            <a:spLocks noGrp="1" noChangeArrowheads="1"/>
          </p:cNvSpPr>
          <p:nvPr>
            <p:ph type="body" sz="half" idx="1"/>
          </p:nvPr>
        </p:nvSpPr>
        <p:spPr>
          <a:xfrm>
            <a:off x="395536" y="1700808"/>
            <a:ext cx="8496944" cy="4752677"/>
          </a:xfrm>
        </p:spPr>
        <p:txBody>
          <a:bodyPr/>
          <a:lstStyle/>
          <a:p>
            <a:r>
              <a:rPr lang="en-US" altLang="zh-CN" dirty="0" smtClean="0"/>
              <a:t>Spatial filtering is suitable when only additive random noise is present. Common spatial filters involves</a:t>
            </a:r>
            <a:r>
              <a:rPr lang="zh-CN" altLang="en-US" dirty="0" smtClean="0"/>
              <a:t>：</a:t>
            </a:r>
            <a:endParaRPr lang="en-US" altLang="zh-CN" dirty="0" smtClean="0"/>
          </a:p>
          <a:p>
            <a:pPr lvl="1"/>
            <a:r>
              <a:rPr lang="en-US" altLang="zh-CN" b="1" i="1" dirty="0" smtClean="0"/>
              <a:t>Mean Filters</a:t>
            </a:r>
            <a:r>
              <a:rPr lang="zh-CN" altLang="en-US" dirty="0" smtClean="0"/>
              <a:t>：</a:t>
            </a:r>
            <a:r>
              <a:rPr lang="en-US" altLang="zh-CN" dirty="0" smtClean="0"/>
              <a:t>Arithmetic mean filter</a:t>
            </a:r>
            <a:r>
              <a:rPr lang="zh-CN" altLang="en-US" dirty="0" smtClean="0"/>
              <a:t>；</a:t>
            </a:r>
            <a:r>
              <a:rPr lang="en-US" altLang="zh-CN" dirty="0" smtClean="0"/>
              <a:t>Geometric mean filter</a:t>
            </a:r>
            <a:r>
              <a:rPr lang="zh-CN" altLang="en-US" dirty="0" smtClean="0"/>
              <a:t>；</a:t>
            </a:r>
            <a:r>
              <a:rPr lang="en-US" altLang="zh-CN" dirty="0" smtClean="0"/>
              <a:t>Harmonic mean filter; </a:t>
            </a:r>
            <a:r>
              <a:rPr lang="en-US" altLang="zh-CN" dirty="0" err="1" smtClean="0"/>
              <a:t>Contraharmonic</a:t>
            </a:r>
            <a:r>
              <a:rPr lang="en-US" altLang="zh-CN" dirty="0" smtClean="0"/>
              <a:t>  mean filter</a:t>
            </a:r>
            <a:r>
              <a:rPr lang="zh-CN" altLang="en-US" dirty="0" smtClean="0"/>
              <a:t>；</a:t>
            </a:r>
            <a:endParaRPr lang="en-US" altLang="zh-CN" dirty="0" smtClean="0"/>
          </a:p>
          <a:p>
            <a:pPr lvl="1"/>
            <a:r>
              <a:rPr lang="en-US" altLang="zh-CN" b="1" i="1" dirty="0" smtClean="0"/>
              <a:t>Order-Statistic Filters</a:t>
            </a:r>
            <a:r>
              <a:rPr lang="zh-CN" altLang="en-US" dirty="0" smtClean="0"/>
              <a:t>：</a:t>
            </a:r>
            <a:r>
              <a:rPr lang="en-US" altLang="zh-CN" dirty="0" smtClean="0"/>
              <a:t>Median filter</a:t>
            </a:r>
            <a:r>
              <a:rPr lang="zh-CN" altLang="en-US" dirty="0" smtClean="0"/>
              <a:t>；</a:t>
            </a:r>
            <a:r>
              <a:rPr lang="en-US" altLang="zh-CN" dirty="0" smtClean="0"/>
              <a:t>Max and min filters</a:t>
            </a:r>
            <a:r>
              <a:rPr lang="zh-CN" altLang="en-US" dirty="0" smtClean="0"/>
              <a:t>；</a:t>
            </a:r>
            <a:r>
              <a:rPr lang="en-US" altLang="zh-CN" dirty="0" smtClean="0"/>
              <a:t>Midpoint filter</a:t>
            </a:r>
            <a:r>
              <a:rPr lang="zh-CN" altLang="en-US" dirty="0" smtClean="0"/>
              <a:t>；</a:t>
            </a:r>
            <a:r>
              <a:rPr lang="en-US" altLang="zh-CN" dirty="0" smtClean="0"/>
              <a:t>Alpha-trimmed mean filter</a:t>
            </a:r>
          </a:p>
          <a:p>
            <a:pPr lvl="1"/>
            <a:r>
              <a:rPr lang="en-US" altLang="zh-CN" b="1" i="1" dirty="0" smtClean="0"/>
              <a:t>Adaptive Filters</a:t>
            </a:r>
            <a:r>
              <a:rPr lang="zh-CN" altLang="en-US" dirty="0" smtClean="0"/>
              <a:t>：</a:t>
            </a:r>
            <a:r>
              <a:rPr lang="fr-FR" altLang="zh-CN" dirty="0" smtClean="0"/>
              <a:t>Adaptive, local noise reduction filter</a:t>
            </a:r>
            <a:r>
              <a:rPr lang="zh-CN" altLang="en-US" dirty="0" smtClean="0"/>
              <a:t>；</a:t>
            </a:r>
            <a:r>
              <a:rPr lang="en-US" altLang="zh-CN" dirty="0" smtClean="0"/>
              <a:t>Adaptive median filter</a:t>
            </a:r>
          </a:p>
        </p:txBody>
      </p:sp>
      <p:sp>
        <p:nvSpPr>
          <p:cNvPr id="6" name="标题 5"/>
          <p:cNvSpPr>
            <a:spLocks noGrp="1"/>
          </p:cNvSpPr>
          <p:nvPr>
            <p:ph type="title"/>
          </p:nvPr>
        </p:nvSpPr>
        <p:spPr>
          <a:xfrm>
            <a:off x="971600" y="214313"/>
            <a:ext cx="7972375" cy="1462087"/>
          </a:xfrm>
        </p:spPr>
        <p:txBody>
          <a:bodyPr/>
          <a:lstStyle/>
          <a:p>
            <a:r>
              <a:rPr lang="en-US" altLang="zh-CN" sz="3600" dirty="0" smtClean="0"/>
              <a:t>3. Restoration in the Presence of Noise Only - Spatial Filtering</a:t>
            </a:r>
            <a:endParaRPr lang="zh-CN" altLang="en-US"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742B8DA-81F5-489B-947F-44F1E2316FDF}" type="slidenum">
              <a:rPr lang="en-US" altLang="zh-CN"/>
              <a:pPr>
                <a:defRPr/>
              </a:pPr>
              <a:t>3</a:t>
            </a:fld>
            <a:endParaRPr lang="en-US" altLang="zh-CN" dirty="0"/>
          </a:p>
        </p:txBody>
      </p:sp>
      <p:sp>
        <p:nvSpPr>
          <p:cNvPr id="19458" name="Rectangle 2"/>
          <p:cNvSpPr>
            <a:spLocks noGrp="1" noChangeArrowheads="1"/>
          </p:cNvSpPr>
          <p:nvPr>
            <p:ph type="title"/>
          </p:nvPr>
        </p:nvSpPr>
        <p:spPr>
          <a:xfrm>
            <a:off x="827088" y="214313"/>
            <a:ext cx="8316912" cy="1462087"/>
          </a:xfrm>
        </p:spPr>
        <p:txBody>
          <a:bodyPr/>
          <a:lstStyle/>
          <a:p>
            <a:pPr eaLnBrk="1" hangingPunct="1"/>
            <a:r>
              <a:rPr lang="en-US" altLang="zh-CN" sz="4000" dirty="0" smtClean="0"/>
              <a:t>Contents</a:t>
            </a:r>
          </a:p>
        </p:txBody>
      </p:sp>
      <p:sp>
        <p:nvSpPr>
          <p:cNvPr id="19459" name="Rectangle 3"/>
          <p:cNvSpPr>
            <a:spLocks noGrp="1" noChangeArrowheads="1"/>
          </p:cNvSpPr>
          <p:nvPr>
            <p:ph idx="1"/>
          </p:nvPr>
        </p:nvSpPr>
        <p:spPr>
          <a:xfrm>
            <a:off x="755576" y="1916832"/>
            <a:ext cx="7560840" cy="4382665"/>
          </a:xfrm>
        </p:spPr>
        <p:txBody>
          <a:bodyPr/>
          <a:lstStyle/>
          <a:p>
            <a:pPr marL="514350" indent="-514350"/>
            <a:r>
              <a:rPr lang="en-US" altLang="zh-CN" sz="2800" dirty="0" smtClean="0"/>
              <a:t>0. Preview</a:t>
            </a:r>
          </a:p>
          <a:p>
            <a:pPr marL="514350" indent="-514350"/>
            <a:r>
              <a:rPr lang="en-US" altLang="zh-CN" sz="2800" dirty="0" smtClean="0"/>
              <a:t>1. A Model of the Image Degradation / Restoration Process</a:t>
            </a:r>
          </a:p>
          <a:p>
            <a:pPr marL="514350" indent="-514350"/>
            <a:r>
              <a:rPr lang="en-US" altLang="zh-CN" sz="2800" dirty="0" smtClean="0"/>
              <a:t>2. Noise Models</a:t>
            </a:r>
          </a:p>
          <a:p>
            <a:pPr marL="514350" indent="-514350"/>
            <a:r>
              <a:rPr lang="en-US" altLang="zh-CN" sz="2800" dirty="0" smtClean="0"/>
              <a:t>3. Restoration in the Presence of Noise Only -Spatial Filtering</a:t>
            </a:r>
          </a:p>
          <a:p>
            <a:pPr marL="514350" indent="-514350"/>
            <a:r>
              <a:rPr lang="en-US" altLang="zh-CN" sz="2800" dirty="0" smtClean="0"/>
              <a:t>4. Periodic Noise  Reduction by Frequency Domain Filtering</a:t>
            </a:r>
          </a:p>
          <a:p>
            <a:pPr marL="514350" indent="-514350"/>
            <a:r>
              <a:rPr lang="en-US" altLang="zh-CN" sz="2800" dirty="0" smtClean="0"/>
              <a:t>Summary</a:t>
            </a:r>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F954BC2C-D55A-4E73-9A22-A3530936FCFD}" type="slidenum">
              <a:rPr lang="en-US" altLang="zh-CN" sz="1400">
                <a:ea typeface="+mn-ea"/>
              </a:rPr>
              <a:pPr algn="r" eaLnBrk="0" hangingPunct="0">
                <a:defRPr/>
              </a:pPr>
              <a:t>3</a:t>
            </a:fld>
            <a:endParaRPr lang="en-US" altLang="zh-CN" sz="1400" dirty="0">
              <a:ea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30</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Arithmetic mean filter (</a:t>
            </a:r>
            <a:r>
              <a:rPr lang="zh-CN" altLang="en-US" dirty="0" smtClean="0"/>
              <a:t>算术均值滤波</a:t>
            </a:r>
            <a:r>
              <a:rPr lang="en-US" altLang="zh-CN" dirty="0" smtClean="0"/>
              <a:t>)</a:t>
            </a:r>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r>
              <a:rPr lang="zh-CN" altLang="en-US" sz="3600" dirty="0" smtClean="0"/>
              <a:t>（均值滤波）</a:t>
            </a:r>
            <a:endParaRPr lang="zh-CN" altLang="en-US" sz="3600" dirty="0"/>
          </a:p>
        </p:txBody>
      </p:sp>
      <p:pic>
        <p:nvPicPr>
          <p:cNvPr id="697347" name="Picture 3"/>
          <p:cNvPicPr>
            <a:picLocks noChangeAspect="1" noChangeArrowheads="1"/>
          </p:cNvPicPr>
          <p:nvPr/>
        </p:nvPicPr>
        <p:blipFill>
          <a:blip r:embed="rId3" cstate="print"/>
          <a:srcRect/>
          <a:stretch>
            <a:fillRect/>
          </a:stretch>
        </p:blipFill>
        <p:spPr bwMode="auto">
          <a:xfrm>
            <a:off x="611560" y="2708920"/>
            <a:ext cx="7610475" cy="3638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31</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Geometric mean filter </a:t>
            </a:r>
            <a:r>
              <a:rPr lang="zh-CN" altLang="en-US" sz="2800" dirty="0" smtClean="0"/>
              <a:t>（几何均值滤波）</a:t>
            </a:r>
            <a:endParaRPr lang="en-US" altLang="zh-CN" sz="2800" dirty="0" smtClean="0"/>
          </a:p>
          <a:p>
            <a:endParaRPr lang="en-US" altLang="zh-CN" sz="2800" dirty="0" smtClean="0"/>
          </a:p>
          <a:p>
            <a:endParaRPr lang="en-US" altLang="zh-CN" sz="2800" dirty="0" smtClean="0"/>
          </a:p>
          <a:p>
            <a:endParaRPr lang="en-US" altLang="zh-CN" sz="2800" dirty="0" smtClean="0"/>
          </a:p>
          <a:p>
            <a:r>
              <a:rPr lang="en-US" altLang="zh-CN" sz="2800" dirty="0" smtClean="0"/>
              <a:t>each restored pixel value given by the product of all the pixel values in the filter window, raised to the power 1/</a:t>
            </a:r>
            <a:r>
              <a:rPr lang="en-US" altLang="zh-CN" sz="2800" dirty="0" err="1" smtClean="0"/>
              <a:t>mn</a:t>
            </a:r>
            <a:endParaRPr lang="en-US" altLang="zh-CN" sz="2800" dirty="0" smtClean="0"/>
          </a:p>
          <a:p>
            <a:r>
              <a:rPr lang="en-US" altLang="zh-CN" sz="2800" dirty="0" smtClean="0"/>
              <a:t>Achieving smoothing comparable to the arithmetic mean filter, but tending to lose less image detail in the process</a:t>
            </a:r>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endParaRPr lang="zh-CN" altLang="en-US" sz="3600" dirty="0"/>
          </a:p>
        </p:txBody>
      </p:sp>
      <p:pic>
        <p:nvPicPr>
          <p:cNvPr id="698370" name="Picture 2"/>
          <p:cNvPicPr>
            <a:picLocks noChangeAspect="1" noChangeArrowheads="1"/>
          </p:cNvPicPr>
          <p:nvPr/>
        </p:nvPicPr>
        <p:blipFill>
          <a:blip r:embed="rId3" cstate="print"/>
          <a:srcRect/>
          <a:stretch>
            <a:fillRect/>
          </a:stretch>
        </p:blipFill>
        <p:spPr bwMode="auto">
          <a:xfrm>
            <a:off x="2843808" y="2636912"/>
            <a:ext cx="3024336" cy="123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32</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Harmonic mean filter (</a:t>
            </a:r>
            <a:r>
              <a:rPr lang="zh-CN" altLang="en-US" dirty="0" smtClean="0"/>
              <a:t>谐波均值滤波</a:t>
            </a:r>
            <a:r>
              <a:rPr lang="en-US" altLang="zh-CN" dirty="0" smtClean="0"/>
              <a:t>)</a:t>
            </a:r>
          </a:p>
          <a:p>
            <a:endParaRPr lang="en-US" altLang="zh-CN" dirty="0" smtClean="0"/>
          </a:p>
          <a:p>
            <a:endParaRPr lang="en-US" altLang="zh-CN" dirty="0" smtClean="0"/>
          </a:p>
          <a:p>
            <a:endParaRPr lang="en-US" altLang="zh-CN" dirty="0" smtClean="0"/>
          </a:p>
          <a:p>
            <a:r>
              <a:rPr lang="en-US" altLang="zh-CN" dirty="0" smtClean="0"/>
              <a:t>working well for salt and Gaussian noises, but failing for pepper noise</a:t>
            </a:r>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endParaRPr lang="zh-CN" altLang="en-US" sz="3600" dirty="0"/>
          </a:p>
        </p:txBody>
      </p:sp>
      <p:pic>
        <p:nvPicPr>
          <p:cNvPr id="699394" name="Picture 2"/>
          <p:cNvPicPr>
            <a:picLocks noChangeAspect="1" noChangeArrowheads="1"/>
          </p:cNvPicPr>
          <p:nvPr/>
        </p:nvPicPr>
        <p:blipFill>
          <a:blip r:embed="rId3" cstate="print"/>
          <a:srcRect/>
          <a:stretch>
            <a:fillRect/>
          </a:stretch>
        </p:blipFill>
        <p:spPr bwMode="auto">
          <a:xfrm>
            <a:off x="2339752" y="2924944"/>
            <a:ext cx="4039069" cy="1152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33</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err="1" smtClean="0"/>
              <a:t>Contraharmonic</a:t>
            </a:r>
            <a:r>
              <a:rPr lang="en-US" altLang="zh-CN" dirty="0" smtClean="0"/>
              <a:t> mean filter (</a:t>
            </a:r>
            <a:r>
              <a:rPr lang="zh-CN" altLang="en-US" dirty="0" smtClean="0"/>
              <a:t>逆谐波均值滤波</a:t>
            </a:r>
            <a:r>
              <a:rPr lang="en-US" altLang="zh-CN" dirty="0" smtClean="0"/>
              <a:t>)</a:t>
            </a:r>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endParaRPr lang="zh-CN" altLang="en-US" sz="3600" dirty="0"/>
          </a:p>
        </p:txBody>
      </p:sp>
      <p:pic>
        <p:nvPicPr>
          <p:cNvPr id="700418" name="Picture 2"/>
          <p:cNvPicPr>
            <a:picLocks noChangeAspect="1" noChangeArrowheads="1"/>
          </p:cNvPicPr>
          <p:nvPr/>
        </p:nvPicPr>
        <p:blipFill>
          <a:blip r:embed="rId3" cstate="print"/>
          <a:srcRect/>
          <a:stretch>
            <a:fillRect/>
          </a:stretch>
        </p:blipFill>
        <p:spPr bwMode="auto">
          <a:xfrm>
            <a:off x="2123728" y="2564904"/>
            <a:ext cx="4390732" cy="1440160"/>
          </a:xfrm>
          <a:prstGeom prst="rect">
            <a:avLst/>
          </a:prstGeom>
          <a:noFill/>
          <a:ln w="9525">
            <a:noFill/>
            <a:miter lim="800000"/>
            <a:headEnd/>
            <a:tailEnd/>
          </a:ln>
        </p:spPr>
      </p:pic>
      <p:pic>
        <p:nvPicPr>
          <p:cNvPr id="700419" name="Picture 3"/>
          <p:cNvPicPr>
            <a:picLocks noChangeAspect="1" noChangeArrowheads="1"/>
          </p:cNvPicPr>
          <p:nvPr/>
        </p:nvPicPr>
        <p:blipFill>
          <a:blip r:embed="rId4" cstate="print"/>
          <a:srcRect/>
          <a:stretch>
            <a:fillRect/>
          </a:stretch>
        </p:blipFill>
        <p:spPr bwMode="auto">
          <a:xfrm>
            <a:off x="251520" y="4149080"/>
            <a:ext cx="8606956" cy="1872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34</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endParaRPr lang="zh-CN" altLang="en-US" sz="3600" dirty="0"/>
          </a:p>
        </p:txBody>
      </p:sp>
      <p:pic>
        <p:nvPicPr>
          <p:cNvPr id="701442" name="Picture 2"/>
          <p:cNvPicPr>
            <a:picLocks noChangeAspect="1" noChangeArrowheads="1"/>
          </p:cNvPicPr>
          <p:nvPr/>
        </p:nvPicPr>
        <p:blipFill>
          <a:blip r:embed="rId3" cstate="print"/>
          <a:srcRect/>
          <a:stretch>
            <a:fillRect/>
          </a:stretch>
        </p:blipFill>
        <p:spPr bwMode="auto">
          <a:xfrm>
            <a:off x="107504" y="2132856"/>
            <a:ext cx="8876824" cy="42800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35</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endParaRPr lang="zh-CN" altLang="en-US" sz="3600" dirty="0"/>
          </a:p>
        </p:txBody>
      </p:sp>
      <p:pic>
        <p:nvPicPr>
          <p:cNvPr id="702466" name="Picture 2"/>
          <p:cNvPicPr>
            <a:picLocks noChangeAspect="1" noChangeArrowheads="1"/>
          </p:cNvPicPr>
          <p:nvPr/>
        </p:nvPicPr>
        <p:blipFill>
          <a:blip r:embed="rId3" cstate="print"/>
          <a:srcRect/>
          <a:stretch>
            <a:fillRect/>
          </a:stretch>
        </p:blipFill>
        <p:spPr bwMode="auto">
          <a:xfrm>
            <a:off x="1677312" y="1844824"/>
            <a:ext cx="5775008" cy="49423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36</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3.1 Mean Filters</a:t>
            </a:r>
            <a:endParaRPr lang="zh-CN" altLang="en-US" sz="3600" dirty="0"/>
          </a:p>
        </p:txBody>
      </p:sp>
      <p:pic>
        <p:nvPicPr>
          <p:cNvPr id="703490" name="Picture 2"/>
          <p:cNvPicPr>
            <a:picLocks noChangeAspect="1" noChangeArrowheads="1"/>
          </p:cNvPicPr>
          <p:nvPr/>
        </p:nvPicPr>
        <p:blipFill>
          <a:blip r:embed="rId3" cstate="print"/>
          <a:srcRect/>
          <a:stretch>
            <a:fillRect/>
          </a:stretch>
        </p:blipFill>
        <p:spPr bwMode="auto">
          <a:xfrm>
            <a:off x="899592" y="2132855"/>
            <a:ext cx="7632848" cy="42978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37</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As discussed in Chapter 3, order-statistic filters </a:t>
            </a:r>
            <a:r>
              <a:rPr lang="zh-CN" altLang="en-US" dirty="0" smtClean="0"/>
              <a:t>（</a:t>
            </a:r>
            <a:r>
              <a:rPr lang="en-US" altLang="zh-CN" b="1" dirty="0" smtClean="0"/>
              <a:t>OSF</a:t>
            </a:r>
            <a:r>
              <a:rPr lang="zh-CN" altLang="en-US" dirty="0" smtClean="0"/>
              <a:t>）</a:t>
            </a:r>
            <a:r>
              <a:rPr lang="en-US" altLang="zh-CN" dirty="0" smtClean="0"/>
              <a:t>are spatial filters</a:t>
            </a:r>
          </a:p>
          <a:p>
            <a:r>
              <a:rPr lang="en-US" altLang="zh-CN" dirty="0" smtClean="0"/>
              <a:t>whose response is based on ordering (ranking) the values of the pixels contained in the image area encompassed by the filter.</a:t>
            </a:r>
          </a:p>
        </p:txBody>
      </p:sp>
      <p:sp>
        <p:nvSpPr>
          <p:cNvPr id="6" name="标题 5"/>
          <p:cNvSpPr>
            <a:spLocks noGrp="1"/>
          </p:cNvSpPr>
          <p:nvPr>
            <p:ph type="title"/>
          </p:nvPr>
        </p:nvSpPr>
        <p:spPr>
          <a:xfrm>
            <a:off x="971600" y="214313"/>
            <a:ext cx="7972375" cy="1462087"/>
          </a:xfrm>
        </p:spPr>
        <p:txBody>
          <a:bodyPr/>
          <a:lstStyle/>
          <a:p>
            <a:r>
              <a:rPr lang="en-US" altLang="zh-CN" sz="3200" dirty="0" smtClean="0"/>
              <a:t>3.2 Order-Statistic Filters</a:t>
            </a:r>
            <a:r>
              <a:rPr lang="zh-CN" altLang="en-US" sz="3200" dirty="0" smtClean="0"/>
              <a:t>（排序统计滤波）</a:t>
            </a:r>
            <a:endParaRPr lang="zh-CN" altLang="en-US" sz="32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38</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Median filter </a:t>
            </a:r>
            <a:r>
              <a:rPr lang="zh-CN" altLang="en-US" dirty="0" smtClean="0"/>
              <a:t>（中值滤波）</a:t>
            </a:r>
            <a:endParaRPr lang="en-US" altLang="zh-CN" dirty="0" smtClean="0"/>
          </a:p>
          <a:p>
            <a:endParaRPr lang="en-US" altLang="zh-CN" dirty="0" smtClean="0"/>
          </a:p>
          <a:p>
            <a:endParaRPr lang="en-US" altLang="zh-CN" dirty="0" smtClean="0"/>
          </a:p>
          <a:p>
            <a:pPr lvl="1"/>
            <a:r>
              <a:rPr lang="en-US" altLang="zh-CN" dirty="0" smtClean="0"/>
              <a:t>the best-known of order-statistic filters</a:t>
            </a:r>
          </a:p>
          <a:p>
            <a:pPr lvl="1"/>
            <a:r>
              <a:rPr lang="en-US" altLang="zh-CN" dirty="0" smtClean="0"/>
              <a:t>representing the restored pixel value at (</a:t>
            </a:r>
            <a:r>
              <a:rPr lang="en-US" altLang="zh-CN" dirty="0" err="1" smtClean="0"/>
              <a:t>x,y</a:t>
            </a:r>
            <a:r>
              <a:rPr lang="en-US" altLang="zh-CN" dirty="0" smtClean="0"/>
              <a:t>) by the median (ranked in the 50</a:t>
            </a:r>
            <a:r>
              <a:rPr lang="en-US" altLang="zh-CN" baseline="30000" dirty="0" smtClean="0"/>
              <a:t>th</a:t>
            </a:r>
            <a:r>
              <a:rPr lang="en-US" altLang="zh-CN" dirty="0" smtClean="0"/>
              <a:t> percentile) of intensity levels in the filter window</a:t>
            </a:r>
          </a:p>
          <a:p>
            <a:pPr lvl="1"/>
            <a:r>
              <a:rPr lang="en-US" altLang="zh-CN" dirty="0" smtClean="0"/>
              <a:t>particularly effective in the presence of both bipolar and </a:t>
            </a:r>
            <a:r>
              <a:rPr lang="en-US" altLang="zh-CN" dirty="0" err="1" smtClean="0"/>
              <a:t>unipolar</a:t>
            </a:r>
            <a:r>
              <a:rPr lang="en-US" altLang="zh-CN" dirty="0" smtClean="0"/>
              <a:t> impulse noise</a:t>
            </a:r>
          </a:p>
        </p:txBody>
      </p:sp>
      <p:sp>
        <p:nvSpPr>
          <p:cNvPr id="6" name="标题 5"/>
          <p:cNvSpPr>
            <a:spLocks noGrp="1"/>
          </p:cNvSpPr>
          <p:nvPr>
            <p:ph type="title"/>
          </p:nvPr>
        </p:nvSpPr>
        <p:spPr>
          <a:xfrm>
            <a:off x="971600" y="214313"/>
            <a:ext cx="7972375" cy="1462087"/>
          </a:xfrm>
        </p:spPr>
        <p:txBody>
          <a:bodyPr/>
          <a:lstStyle/>
          <a:p>
            <a:r>
              <a:rPr lang="en-US" altLang="zh-CN" sz="3200" dirty="0" smtClean="0"/>
              <a:t>3.2 Order-Statistic Filters</a:t>
            </a:r>
            <a:r>
              <a:rPr lang="zh-CN" altLang="en-US" sz="3200" dirty="0" smtClean="0"/>
              <a:t>（排序统计滤波）</a:t>
            </a:r>
            <a:endParaRPr lang="zh-CN" altLang="en-US" sz="3200" dirty="0"/>
          </a:p>
        </p:txBody>
      </p:sp>
      <p:pic>
        <p:nvPicPr>
          <p:cNvPr id="704514" name="Picture 2"/>
          <p:cNvPicPr>
            <a:picLocks noChangeAspect="1" noChangeArrowheads="1"/>
          </p:cNvPicPr>
          <p:nvPr/>
        </p:nvPicPr>
        <p:blipFill>
          <a:blip r:embed="rId3" cstate="print"/>
          <a:srcRect/>
          <a:stretch>
            <a:fillRect/>
          </a:stretch>
        </p:blipFill>
        <p:spPr bwMode="auto">
          <a:xfrm>
            <a:off x="2051720" y="2708920"/>
            <a:ext cx="4167586" cy="936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39</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Max and min filters (</a:t>
            </a:r>
            <a:r>
              <a:rPr lang="zh-CN" altLang="en-US" dirty="0" smtClean="0"/>
              <a:t>最大最小滤波</a:t>
            </a:r>
            <a:r>
              <a:rPr lang="en-US" altLang="zh-CN" dirty="0" smtClean="0"/>
              <a:t>)</a:t>
            </a:r>
          </a:p>
          <a:p>
            <a:endParaRPr lang="en-US" altLang="zh-CN" dirty="0" smtClean="0"/>
          </a:p>
          <a:p>
            <a:endParaRPr lang="en-US" altLang="zh-CN" dirty="0" smtClean="0"/>
          </a:p>
          <a:p>
            <a:pPr lvl="1"/>
            <a:r>
              <a:rPr lang="en-US" altLang="zh-CN" dirty="0" smtClean="0"/>
              <a:t>representing the restored pixel value at (</a:t>
            </a:r>
            <a:r>
              <a:rPr lang="en-US" altLang="zh-CN" dirty="0" err="1" smtClean="0"/>
              <a:t>x,y</a:t>
            </a:r>
            <a:r>
              <a:rPr lang="en-US" altLang="zh-CN" dirty="0" smtClean="0"/>
              <a:t>) by the </a:t>
            </a:r>
            <a:r>
              <a:rPr lang="en-US" altLang="zh-CN" b="1" i="1" dirty="0" smtClean="0"/>
              <a:t>maximum/minimum</a:t>
            </a:r>
            <a:r>
              <a:rPr lang="en-US" altLang="zh-CN" i="1" dirty="0" smtClean="0"/>
              <a:t> </a:t>
            </a:r>
            <a:r>
              <a:rPr lang="en-US" altLang="zh-CN" dirty="0" smtClean="0"/>
              <a:t>of intensity levels in the filter window</a:t>
            </a:r>
          </a:p>
          <a:p>
            <a:pPr lvl="1"/>
            <a:r>
              <a:rPr lang="en-US" altLang="zh-CN" dirty="0" smtClean="0"/>
              <a:t>the max filter greatly reducing pepper noise (black dots)</a:t>
            </a:r>
          </a:p>
          <a:p>
            <a:pPr lvl="1"/>
            <a:r>
              <a:rPr lang="en-US" altLang="zh-CN" dirty="0" smtClean="0"/>
              <a:t>the min filter greatly reducing salt noise (white dots)</a:t>
            </a:r>
          </a:p>
        </p:txBody>
      </p:sp>
      <p:sp>
        <p:nvSpPr>
          <p:cNvPr id="6" name="标题 5"/>
          <p:cNvSpPr>
            <a:spLocks noGrp="1"/>
          </p:cNvSpPr>
          <p:nvPr>
            <p:ph type="title"/>
          </p:nvPr>
        </p:nvSpPr>
        <p:spPr>
          <a:xfrm>
            <a:off x="971600" y="214313"/>
            <a:ext cx="7972375" cy="1462087"/>
          </a:xfrm>
        </p:spPr>
        <p:txBody>
          <a:bodyPr/>
          <a:lstStyle/>
          <a:p>
            <a:r>
              <a:rPr lang="en-US" altLang="zh-CN" sz="3200" dirty="0" smtClean="0"/>
              <a:t>3.2 Order-Statistic Filters</a:t>
            </a:r>
            <a:r>
              <a:rPr lang="zh-CN" altLang="en-US" sz="3200" dirty="0" smtClean="0"/>
              <a:t>（排序统计滤波）</a:t>
            </a:r>
            <a:endParaRPr lang="zh-CN" altLang="en-US" sz="3200" dirty="0"/>
          </a:p>
        </p:txBody>
      </p:sp>
      <p:pic>
        <p:nvPicPr>
          <p:cNvPr id="705538" name="Picture 2"/>
          <p:cNvPicPr>
            <a:picLocks noChangeAspect="1" noChangeArrowheads="1"/>
          </p:cNvPicPr>
          <p:nvPr/>
        </p:nvPicPr>
        <p:blipFill>
          <a:blip r:embed="rId3" cstate="print"/>
          <a:srcRect/>
          <a:stretch>
            <a:fillRect/>
          </a:stretch>
        </p:blipFill>
        <p:spPr bwMode="auto">
          <a:xfrm>
            <a:off x="1835696" y="2564905"/>
            <a:ext cx="5112568" cy="13076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E7C0608-D482-41EC-BD2B-A257CAFB92E0}" type="slidenum">
              <a:rPr lang="zh-CN" altLang="en-US"/>
              <a:pPr>
                <a:defRPr/>
              </a:pPr>
              <a:t>4</a:t>
            </a:fld>
            <a:endParaRPr lang="en-US" altLang="zh-CN" dirty="0"/>
          </a:p>
        </p:txBody>
      </p:sp>
      <p:sp>
        <p:nvSpPr>
          <p:cNvPr id="21506" name="Rectangle 2"/>
          <p:cNvSpPr>
            <a:spLocks noGrp="1" noChangeArrowheads="1"/>
          </p:cNvSpPr>
          <p:nvPr>
            <p:ph type="title"/>
          </p:nvPr>
        </p:nvSpPr>
        <p:spPr/>
        <p:txBody>
          <a:bodyPr/>
          <a:lstStyle/>
          <a:p>
            <a:r>
              <a:rPr lang="en-US" altLang="zh-CN" sz="4000" dirty="0" smtClean="0"/>
              <a:t>0. Preview</a:t>
            </a:r>
          </a:p>
        </p:txBody>
      </p:sp>
      <p:sp>
        <p:nvSpPr>
          <p:cNvPr id="21507" name="Rectangle 3"/>
          <p:cNvSpPr>
            <a:spLocks noGrp="1" noChangeArrowheads="1"/>
          </p:cNvSpPr>
          <p:nvPr>
            <p:ph type="body" sz="half" idx="1"/>
          </p:nvPr>
        </p:nvSpPr>
        <p:spPr>
          <a:xfrm>
            <a:off x="323528" y="1844675"/>
            <a:ext cx="5544615" cy="4608661"/>
          </a:xfrm>
        </p:spPr>
        <p:txBody>
          <a:bodyPr/>
          <a:lstStyle/>
          <a:p>
            <a:r>
              <a:rPr lang="en-US" altLang="zh-CN" sz="2800" dirty="0" smtClean="0">
                <a:ea typeface="宋体" charset="-122"/>
              </a:rPr>
              <a:t>Degraded image</a:t>
            </a:r>
          </a:p>
          <a:p>
            <a:pPr lvl="1"/>
            <a:r>
              <a:rPr lang="en-US" altLang="zh-CN" sz="2400" dirty="0"/>
              <a:t> Due to imperfections of measuring devices (optical degradations, limited size of sensors, camera shake) and instability of observed scene (object motion, air turbulence), captured images are blurred, noisy and of insufficient spatial or temporal </a:t>
            </a:r>
            <a:r>
              <a:rPr lang="en-US" altLang="zh-CN" sz="2400" dirty="0" smtClean="0"/>
              <a:t>resolution. These images are called degraded images.</a:t>
            </a:r>
            <a:endParaRPr lang="en-US" altLang="zh-CN" sz="2400" dirty="0" smtClean="0">
              <a:ea typeface="宋体" charset="-122"/>
            </a:endParaRPr>
          </a:p>
        </p:txBody>
      </p:sp>
      <p:pic>
        <p:nvPicPr>
          <p:cNvPr id="686082" name="Picture 2" descr="c:\users\administrator\appdata\roaming\360se6\User Data\temp\restoration_f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276872"/>
            <a:ext cx="2905125" cy="3209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40</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Midpoint filter </a:t>
            </a:r>
            <a:r>
              <a:rPr lang="zh-CN" altLang="en-US" dirty="0" smtClean="0"/>
              <a:t>（中点滤波）</a:t>
            </a:r>
            <a:endParaRPr lang="en-US" altLang="zh-CN" dirty="0" smtClean="0"/>
          </a:p>
          <a:p>
            <a:endParaRPr lang="en-US" altLang="zh-CN" dirty="0" smtClean="0"/>
          </a:p>
          <a:p>
            <a:endParaRPr lang="en-US" altLang="zh-CN" dirty="0" smtClean="0"/>
          </a:p>
          <a:p>
            <a:pPr lvl="1"/>
            <a:r>
              <a:rPr lang="en-US" altLang="zh-CN" dirty="0" smtClean="0"/>
              <a:t>representing the restored pixel value at (</a:t>
            </a:r>
            <a:r>
              <a:rPr lang="en-US" altLang="zh-CN" dirty="0" err="1" smtClean="0"/>
              <a:t>x,y</a:t>
            </a:r>
            <a:r>
              <a:rPr lang="en-US" altLang="zh-CN" dirty="0" smtClean="0"/>
              <a:t>) by the midpoint between the darkest and brightest points in the filter window</a:t>
            </a:r>
          </a:p>
          <a:p>
            <a:pPr lvl="1"/>
            <a:r>
              <a:rPr lang="en-US" altLang="zh-CN" dirty="0" smtClean="0"/>
              <a:t>working best for randomly distributed noise, e.g., Gaussian or uniform noise</a:t>
            </a:r>
          </a:p>
        </p:txBody>
      </p:sp>
      <p:sp>
        <p:nvSpPr>
          <p:cNvPr id="6" name="标题 5"/>
          <p:cNvSpPr>
            <a:spLocks noGrp="1"/>
          </p:cNvSpPr>
          <p:nvPr>
            <p:ph type="title"/>
          </p:nvPr>
        </p:nvSpPr>
        <p:spPr>
          <a:xfrm>
            <a:off x="971600" y="214313"/>
            <a:ext cx="7972375" cy="1462087"/>
          </a:xfrm>
        </p:spPr>
        <p:txBody>
          <a:bodyPr/>
          <a:lstStyle/>
          <a:p>
            <a:r>
              <a:rPr lang="en-US" altLang="zh-CN" sz="3200" dirty="0" smtClean="0"/>
              <a:t>3.2 Order-Statistic Filters</a:t>
            </a:r>
            <a:r>
              <a:rPr lang="zh-CN" altLang="en-US" sz="3200" dirty="0" smtClean="0"/>
              <a:t>（排序统计滤波）</a:t>
            </a:r>
            <a:endParaRPr lang="zh-CN" altLang="en-US" sz="3200" dirty="0"/>
          </a:p>
        </p:txBody>
      </p:sp>
      <p:pic>
        <p:nvPicPr>
          <p:cNvPr id="706563" name="Picture 3"/>
          <p:cNvPicPr>
            <a:picLocks noChangeAspect="1" noChangeArrowheads="1"/>
          </p:cNvPicPr>
          <p:nvPr/>
        </p:nvPicPr>
        <p:blipFill>
          <a:blip r:embed="rId3" cstate="print"/>
          <a:srcRect/>
          <a:stretch>
            <a:fillRect/>
          </a:stretch>
        </p:blipFill>
        <p:spPr bwMode="auto">
          <a:xfrm>
            <a:off x="1475655" y="2708920"/>
            <a:ext cx="5679851" cy="1008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41</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Alpha-trimmed mean filter (</a:t>
            </a:r>
            <a:r>
              <a:rPr lang="zh-CN" altLang="en-US" dirty="0" smtClean="0"/>
              <a:t>阿尔法修正均值滤波</a:t>
            </a:r>
            <a:r>
              <a:rPr lang="en-US" altLang="zh-CN" dirty="0" smtClean="0"/>
              <a:t>)</a:t>
            </a:r>
          </a:p>
          <a:p>
            <a:endParaRPr lang="en-US" altLang="zh-CN" dirty="0" smtClean="0"/>
          </a:p>
          <a:p>
            <a:pPr lvl="1"/>
            <a:r>
              <a:rPr lang="en-US" altLang="zh-CN" dirty="0" smtClean="0"/>
              <a:t> </a:t>
            </a:r>
            <a:r>
              <a:rPr lang="en-US" altLang="zh-CN" i="1" dirty="0" err="1" smtClean="0"/>
              <a:t>g</a:t>
            </a:r>
            <a:r>
              <a:rPr lang="en-US" altLang="zh-CN" i="1" baseline="-25000" dirty="0" err="1" smtClean="0"/>
              <a:t>r</a:t>
            </a:r>
            <a:r>
              <a:rPr lang="en-US" altLang="zh-CN" i="1" dirty="0" smtClean="0"/>
              <a:t> (x, y) </a:t>
            </a:r>
            <a:r>
              <a:rPr lang="en-US" altLang="zh-CN" dirty="0" smtClean="0"/>
              <a:t>representing the trimmed filter window of size (</a:t>
            </a:r>
            <a:r>
              <a:rPr lang="en-US" altLang="zh-CN" i="1" dirty="0" err="1" smtClean="0"/>
              <a:t>mn</a:t>
            </a:r>
            <a:r>
              <a:rPr lang="en-US" altLang="zh-CN" i="1" dirty="0" smtClean="0"/>
              <a:t>-d)</a:t>
            </a:r>
            <a:r>
              <a:rPr lang="en-US" altLang="zh-CN" dirty="0" smtClean="0"/>
              <a:t> after deleting the </a:t>
            </a:r>
            <a:r>
              <a:rPr lang="en-US" altLang="zh-CN" i="1" dirty="0" smtClean="0"/>
              <a:t>d/2</a:t>
            </a:r>
            <a:r>
              <a:rPr lang="en-US" altLang="zh-CN" dirty="0" smtClean="0"/>
              <a:t> lowest and the </a:t>
            </a:r>
            <a:r>
              <a:rPr lang="en-US" altLang="zh-CN" i="1" dirty="0" smtClean="0"/>
              <a:t>d/2</a:t>
            </a:r>
            <a:r>
              <a:rPr lang="en-US" altLang="zh-CN" dirty="0" smtClean="0"/>
              <a:t> highest values out of the original filter window</a:t>
            </a:r>
          </a:p>
          <a:p>
            <a:pPr lvl="1"/>
            <a:r>
              <a:rPr lang="en-US" altLang="zh-CN" dirty="0" smtClean="0"/>
              <a:t>becoming a median filter when </a:t>
            </a:r>
            <a:r>
              <a:rPr lang="en-US" altLang="zh-CN" i="1" dirty="0" smtClean="0"/>
              <a:t>d = </a:t>
            </a:r>
            <a:r>
              <a:rPr lang="en-US" altLang="zh-CN" i="1" dirty="0" err="1" smtClean="0"/>
              <a:t>mn</a:t>
            </a:r>
            <a:r>
              <a:rPr lang="en-US" altLang="zh-CN" i="1" dirty="0" smtClean="0"/>
              <a:t> -1</a:t>
            </a:r>
            <a:endParaRPr lang="en-US" altLang="zh-CN" dirty="0" smtClean="0"/>
          </a:p>
          <a:p>
            <a:pPr lvl="1"/>
            <a:r>
              <a:rPr lang="en-US" altLang="zh-CN" dirty="0" smtClean="0"/>
              <a:t>efficiently handling mixture noise,  e.g., a combination of salt-and-pepper and Gaussian noise</a:t>
            </a:r>
          </a:p>
        </p:txBody>
      </p:sp>
      <p:sp>
        <p:nvSpPr>
          <p:cNvPr id="6" name="标题 5"/>
          <p:cNvSpPr>
            <a:spLocks noGrp="1"/>
          </p:cNvSpPr>
          <p:nvPr>
            <p:ph type="title"/>
          </p:nvPr>
        </p:nvSpPr>
        <p:spPr>
          <a:xfrm>
            <a:off x="971600" y="214313"/>
            <a:ext cx="7972375" cy="1462087"/>
          </a:xfrm>
        </p:spPr>
        <p:txBody>
          <a:bodyPr/>
          <a:lstStyle/>
          <a:p>
            <a:r>
              <a:rPr lang="en-US" altLang="zh-CN" sz="3200" dirty="0" smtClean="0"/>
              <a:t>3.2 Order-Statistic Filters</a:t>
            </a:r>
            <a:r>
              <a:rPr lang="zh-CN" altLang="en-US" sz="3200" dirty="0" smtClean="0"/>
              <a:t>（排序统计滤波）</a:t>
            </a:r>
            <a:endParaRPr lang="zh-CN" altLang="en-US" sz="3200" dirty="0"/>
          </a:p>
        </p:txBody>
      </p:sp>
      <p:pic>
        <p:nvPicPr>
          <p:cNvPr id="707586" name="Picture 2"/>
          <p:cNvPicPr>
            <a:picLocks noChangeAspect="1" noChangeArrowheads="1"/>
          </p:cNvPicPr>
          <p:nvPr/>
        </p:nvPicPr>
        <p:blipFill>
          <a:blip r:embed="rId3" cstate="print"/>
          <a:srcRect/>
          <a:stretch>
            <a:fillRect/>
          </a:stretch>
        </p:blipFill>
        <p:spPr bwMode="auto">
          <a:xfrm>
            <a:off x="2339752" y="2708920"/>
            <a:ext cx="3564396" cy="9361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42</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054447"/>
          </a:xfrm>
        </p:spPr>
        <p:txBody>
          <a:bodyPr/>
          <a:lstStyle/>
          <a:p>
            <a:r>
              <a:rPr lang="en-US" altLang="zh-CN" sz="3600" dirty="0" smtClean="0"/>
              <a:t>Illustration of order-statistic filters</a:t>
            </a:r>
          </a:p>
        </p:txBody>
      </p:sp>
      <p:pic>
        <p:nvPicPr>
          <p:cNvPr id="708611" name="Picture 3"/>
          <p:cNvPicPr>
            <a:picLocks noChangeAspect="1" noChangeArrowheads="1"/>
          </p:cNvPicPr>
          <p:nvPr/>
        </p:nvPicPr>
        <p:blipFill>
          <a:blip r:embed="rId3" cstate="print"/>
          <a:srcRect/>
          <a:stretch>
            <a:fillRect/>
          </a:stretch>
        </p:blipFill>
        <p:spPr bwMode="auto">
          <a:xfrm>
            <a:off x="1422414" y="1484784"/>
            <a:ext cx="6677978" cy="51949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43</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054447"/>
          </a:xfrm>
        </p:spPr>
        <p:txBody>
          <a:bodyPr/>
          <a:lstStyle/>
          <a:p>
            <a:r>
              <a:rPr lang="en-US" altLang="zh-CN" sz="3600" dirty="0" smtClean="0"/>
              <a:t>Illustration of order-statistic filters</a:t>
            </a:r>
          </a:p>
        </p:txBody>
      </p:sp>
      <p:pic>
        <p:nvPicPr>
          <p:cNvPr id="709634" name="Picture 2"/>
          <p:cNvPicPr>
            <a:picLocks noChangeAspect="1" noChangeArrowheads="1"/>
          </p:cNvPicPr>
          <p:nvPr/>
        </p:nvPicPr>
        <p:blipFill>
          <a:blip r:embed="rId3" cstate="print"/>
          <a:srcRect/>
          <a:stretch>
            <a:fillRect/>
          </a:stretch>
        </p:blipFill>
        <p:spPr bwMode="auto">
          <a:xfrm>
            <a:off x="179512" y="2348880"/>
            <a:ext cx="8782050" cy="340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44</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054447"/>
          </a:xfrm>
        </p:spPr>
        <p:txBody>
          <a:bodyPr/>
          <a:lstStyle/>
          <a:p>
            <a:r>
              <a:rPr lang="en-US" altLang="zh-CN" sz="3600" dirty="0" smtClean="0"/>
              <a:t>Illustration of order-statistic filters</a:t>
            </a:r>
          </a:p>
        </p:txBody>
      </p:sp>
      <p:pic>
        <p:nvPicPr>
          <p:cNvPr id="710659" name="Picture 3"/>
          <p:cNvPicPr>
            <a:picLocks noChangeAspect="1" noChangeArrowheads="1"/>
          </p:cNvPicPr>
          <p:nvPr/>
        </p:nvPicPr>
        <p:blipFill>
          <a:blip r:embed="rId3" cstate="print"/>
          <a:srcRect/>
          <a:stretch>
            <a:fillRect/>
          </a:stretch>
        </p:blipFill>
        <p:spPr bwMode="auto">
          <a:xfrm>
            <a:off x="606305" y="1700808"/>
            <a:ext cx="7998143" cy="51520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45</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Periodic noise appears as concentrated bursts of energy in the FT, at locations corresponding to the frequencies of the periodic interference</a:t>
            </a:r>
          </a:p>
          <a:p>
            <a:r>
              <a:rPr lang="en-US" altLang="zh-CN" sz="2800" dirty="0" smtClean="0"/>
              <a:t>Approach: use a selective filter to isolate the noise</a:t>
            </a:r>
          </a:p>
          <a:p>
            <a:r>
              <a:rPr lang="en-US" altLang="zh-CN" sz="2800" dirty="0" smtClean="0"/>
              <a:t>Three types of selective filters will be discussed:</a:t>
            </a:r>
          </a:p>
          <a:p>
            <a:pPr lvl="1"/>
            <a:r>
              <a:rPr lang="en-US" altLang="zh-CN" sz="2400" dirty="0" err="1" smtClean="0"/>
              <a:t>Bandreject</a:t>
            </a:r>
            <a:r>
              <a:rPr lang="en-US" altLang="zh-CN" sz="2400" dirty="0" smtClean="0"/>
              <a:t> Filters</a:t>
            </a:r>
          </a:p>
          <a:p>
            <a:pPr lvl="1"/>
            <a:r>
              <a:rPr lang="en-US" altLang="zh-CN" sz="2400" dirty="0" err="1" smtClean="0"/>
              <a:t>Bandpass</a:t>
            </a:r>
            <a:r>
              <a:rPr lang="en-US" altLang="zh-CN" sz="2400" dirty="0" smtClean="0"/>
              <a:t> Filters</a:t>
            </a:r>
          </a:p>
          <a:p>
            <a:pPr lvl="1"/>
            <a:r>
              <a:rPr lang="en-US" altLang="zh-CN" sz="2400" dirty="0" smtClean="0"/>
              <a:t>Notch Filters : reject (or pass) frequencies in predefined </a:t>
            </a:r>
            <a:r>
              <a:rPr lang="en-US" altLang="zh-CN" sz="2400" dirty="0" err="1" smtClean="0"/>
              <a:t>neighbourhoods</a:t>
            </a:r>
            <a:r>
              <a:rPr lang="en-US" altLang="zh-CN" sz="2400" dirty="0" smtClean="0"/>
              <a:t> about a center frequency</a:t>
            </a:r>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46</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Band-reject Filters </a:t>
            </a:r>
            <a:r>
              <a:rPr lang="zh-CN" altLang="en-US" dirty="0" smtClean="0"/>
              <a:t>（带阻滤波）</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lvl="1"/>
            <a:r>
              <a:rPr lang="en-US" altLang="zh-CN" dirty="0" smtClean="0"/>
              <a:t>Suitable for noise removal when the noise component(s) in the frequency domain is approximately known</a:t>
            </a:r>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pic>
        <p:nvPicPr>
          <p:cNvPr id="711682" name="Picture 2"/>
          <p:cNvPicPr>
            <a:picLocks noChangeAspect="1" noChangeArrowheads="1"/>
          </p:cNvPicPr>
          <p:nvPr/>
        </p:nvPicPr>
        <p:blipFill>
          <a:blip r:embed="rId3" cstate="print"/>
          <a:srcRect/>
          <a:stretch>
            <a:fillRect/>
          </a:stretch>
        </p:blipFill>
        <p:spPr bwMode="auto">
          <a:xfrm>
            <a:off x="133350" y="2636912"/>
            <a:ext cx="9010650" cy="2657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47</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pic>
        <p:nvPicPr>
          <p:cNvPr id="712706" name="Picture 2"/>
          <p:cNvPicPr>
            <a:picLocks noChangeAspect="1" noChangeArrowheads="1"/>
          </p:cNvPicPr>
          <p:nvPr/>
        </p:nvPicPr>
        <p:blipFill>
          <a:blip r:embed="rId3" cstate="print"/>
          <a:srcRect/>
          <a:stretch>
            <a:fillRect/>
          </a:stretch>
        </p:blipFill>
        <p:spPr bwMode="auto">
          <a:xfrm>
            <a:off x="323528" y="1988837"/>
            <a:ext cx="6687503" cy="4047172"/>
          </a:xfrm>
          <a:prstGeom prst="rect">
            <a:avLst/>
          </a:prstGeom>
          <a:noFill/>
          <a:ln w="9525">
            <a:noFill/>
            <a:miter lim="800000"/>
            <a:headEnd/>
            <a:tailEnd/>
          </a:ln>
        </p:spPr>
      </p:pic>
      <p:pic>
        <p:nvPicPr>
          <p:cNvPr id="712707" name="Picture 3"/>
          <p:cNvPicPr>
            <a:picLocks noChangeAspect="1" noChangeArrowheads="1"/>
          </p:cNvPicPr>
          <p:nvPr/>
        </p:nvPicPr>
        <p:blipFill>
          <a:blip r:embed="rId4" cstate="print"/>
          <a:srcRect/>
          <a:stretch>
            <a:fillRect/>
          </a:stretch>
        </p:blipFill>
        <p:spPr bwMode="auto">
          <a:xfrm>
            <a:off x="7086600" y="2708920"/>
            <a:ext cx="2057400"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48</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err="1" smtClean="0"/>
              <a:t>Bandpass</a:t>
            </a:r>
            <a:r>
              <a:rPr lang="en-US" altLang="zh-CN" dirty="0" smtClean="0"/>
              <a:t> (BP) Filters </a:t>
            </a:r>
            <a:r>
              <a:rPr lang="zh-CN" altLang="en-US" dirty="0" smtClean="0"/>
              <a:t>（带通滤波）</a:t>
            </a:r>
            <a:endParaRPr lang="en-US" altLang="zh-CN" dirty="0" smtClean="0"/>
          </a:p>
          <a:p>
            <a:pPr lvl="1"/>
            <a:r>
              <a:rPr lang="en-US" altLang="zh-CN" dirty="0" smtClean="0"/>
              <a:t>performing the opposite operation of </a:t>
            </a:r>
            <a:r>
              <a:rPr lang="en-US" altLang="zh-CN" dirty="0" err="1" smtClean="0"/>
              <a:t>bandreject</a:t>
            </a:r>
            <a:r>
              <a:rPr lang="en-US" altLang="zh-CN" dirty="0" smtClean="0"/>
              <a:t> (BR) filters. </a:t>
            </a:r>
          </a:p>
          <a:p>
            <a:pPr lvl="1"/>
            <a:r>
              <a:rPr lang="en-US" altLang="zh-CN" dirty="0" smtClean="0"/>
              <a:t>which can be obtained from those of corresponding </a:t>
            </a:r>
            <a:r>
              <a:rPr lang="en-US" altLang="zh-CN" dirty="0" err="1" smtClean="0"/>
              <a:t>bandreject</a:t>
            </a:r>
            <a:r>
              <a:rPr lang="en-US" altLang="zh-CN" dirty="0" smtClean="0"/>
              <a:t> filters</a:t>
            </a:r>
          </a:p>
          <a:p>
            <a:pPr lvl="1">
              <a:buNone/>
            </a:pPr>
            <a:r>
              <a:rPr lang="en-US" altLang="zh-CN" i="1" dirty="0" smtClean="0"/>
              <a:t>     H</a:t>
            </a:r>
            <a:r>
              <a:rPr lang="en-US" altLang="zh-CN" i="1" baseline="-25000" dirty="0" smtClean="0"/>
              <a:t>BP</a:t>
            </a:r>
            <a:r>
              <a:rPr lang="en-US" altLang="zh-CN" i="1" dirty="0" smtClean="0"/>
              <a:t> (</a:t>
            </a:r>
            <a:r>
              <a:rPr lang="en-US" altLang="zh-CN" i="1" dirty="0" err="1" smtClean="0"/>
              <a:t>u,v</a:t>
            </a:r>
            <a:r>
              <a:rPr lang="en-US" altLang="zh-CN" i="1" dirty="0" smtClean="0"/>
              <a:t>) =1-H</a:t>
            </a:r>
            <a:r>
              <a:rPr lang="en-US" altLang="zh-CN" i="1" baseline="-25000" dirty="0" smtClean="0"/>
              <a:t>BR</a:t>
            </a:r>
            <a:r>
              <a:rPr lang="en-US" altLang="zh-CN" i="1" dirty="0" smtClean="0"/>
              <a:t> (</a:t>
            </a:r>
            <a:r>
              <a:rPr lang="en-US" altLang="zh-CN" i="1" dirty="0" err="1" smtClean="0"/>
              <a:t>u,v</a:t>
            </a:r>
            <a:r>
              <a:rPr lang="en-US" altLang="zh-CN" i="1" dirty="0" smtClean="0"/>
              <a:t>)</a:t>
            </a:r>
            <a:endParaRPr lang="en-US" altLang="zh-CN"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49</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r>
              <a:rPr lang="en-US" altLang="zh-CN" sz="2400" dirty="0" smtClean="0"/>
              <a:t>Figure 5.17 generated by</a:t>
            </a:r>
          </a:p>
          <a:p>
            <a:r>
              <a:rPr lang="en-US" altLang="zh-CN" sz="2400" dirty="0" smtClean="0"/>
              <a:t>1) Obtaining the </a:t>
            </a:r>
            <a:r>
              <a:rPr lang="en-US" altLang="zh-CN" sz="2400" dirty="0" err="1" smtClean="0"/>
              <a:t>bandpass</a:t>
            </a:r>
            <a:r>
              <a:rPr lang="en-US" altLang="zh-CN" sz="2400" dirty="0" smtClean="0"/>
              <a:t> filter corresponding to the </a:t>
            </a:r>
            <a:r>
              <a:rPr lang="en-US" altLang="zh-CN" sz="2400" dirty="0" err="1" smtClean="0"/>
              <a:t>bandreject</a:t>
            </a:r>
            <a:r>
              <a:rPr lang="en-US" altLang="zh-CN" sz="2400" dirty="0" smtClean="0"/>
              <a:t> filter used in Fig. 5.16</a:t>
            </a:r>
          </a:p>
          <a:p>
            <a:r>
              <a:rPr lang="en-US" altLang="zh-CN" sz="2400" dirty="0" smtClean="0"/>
              <a:t>2) Taking the inverse transform of the </a:t>
            </a:r>
            <a:r>
              <a:rPr lang="en-US" altLang="zh-CN" sz="2400" dirty="0" err="1" smtClean="0"/>
              <a:t>bandpass</a:t>
            </a:r>
            <a:r>
              <a:rPr lang="en-US" altLang="zh-CN" sz="2400" dirty="0" smtClean="0"/>
              <a:t>-filtered transform</a:t>
            </a:r>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pic>
        <p:nvPicPr>
          <p:cNvPr id="713730" name="Picture 2"/>
          <p:cNvPicPr>
            <a:picLocks noChangeAspect="1" noChangeArrowheads="1"/>
          </p:cNvPicPr>
          <p:nvPr/>
        </p:nvPicPr>
        <p:blipFill>
          <a:blip r:embed="rId3" cstate="print"/>
          <a:srcRect/>
          <a:stretch>
            <a:fillRect/>
          </a:stretch>
        </p:blipFill>
        <p:spPr bwMode="auto">
          <a:xfrm>
            <a:off x="1835696" y="1628800"/>
            <a:ext cx="5655469" cy="2995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E7C0608-D482-41EC-BD2B-A257CAFB92E0}" type="slidenum">
              <a:rPr lang="zh-CN" altLang="en-US">
                <a:solidFill>
                  <a:srgbClr val="000000"/>
                </a:solidFill>
              </a:rPr>
              <a:pPr>
                <a:defRPr/>
              </a:pPr>
              <a:t>5</a:t>
            </a:fld>
            <a:endParaRPr lang="en-US" altLang="zh-CN" dirty="0">
              <a:solidFill>
                <a:srgbClr val="000000"/>
              </a:solidFill>
            </a:endParaRPr>
          </a:p>
        </p:txBody>
      </p:sp>
      <p:sp>
        <p:nvSpPr>
          <p:cNvPr id="21506" name="Rectangle 2"/>
          <p:cNvSpPr>
            <a:spLocks noGrp="1" noChangeArrowheads="1"/>
          </p:cNvSpPr>
          <p:nvPr>
            <p:ph type="title"/>
          </p:nvPr>
        </p:nvSpPr>
        <p:spPr/>
        <p:txBody>
          <a:bodyPr/>
          <a:lstStyle/>
          <a:p>
            <a:r>
              <a:rPr lang="en-US" altLang="zh-CN" sz="4000" dirty="0" smtClean="0"/>
              <a:t>0. Preview</a:t>
            </a:r>
          </a:p>
        </p:txBody>
      </p:sp>
      <p:sp>
        <p:nvSpPr>
          <p:cNvPr id="21507" name="Rectangle 3"/>
          <p:cNvSpPr>
            <a:spLocks noGrp="1" noChangeArrowheads="1"/>
          </p:cNvSpPr>
          <p:nvPr>
            <p:ph type="body" sz="half" idx="1"/>
          </p:nvPr>
        </p:nvSpPr>
        <p:spPr>
          <a:xfrm>
            <a:off x="323528" y="1844675"/>
            <a:ext cx="8280919" cy="4608661"/>
          </a:xfrm>
        </p:spPr>
        <p:txBody>
          <a:bodyPr/>
          <a:lstStyle/>
          <a:p>
            <a:r>
              <a:rPr lang="en-US" altLang="zh-CN" sz="2800" dirty="0" smtClean="0">
                <a:ea typeface="宋体" charset="-122"/>
              </a:rPr>
              <a:t>Image Restoration</a:t>
            </a:r>
          </a:p>
          <a:p>
            <a:pPr lvl="1"/>
            <a:r>
              <a:rPr lang="en-US" altLang="zh-CN" sz="2400" dirty="0" smtClean="0">
                <a:ea typeface="宋体" charset="-122"/>
              </a:rPr>
              <a:t>attempts to recover an image that has been degraded</a:t>
            </a:r>
            <a:r>
              <a:rPr lang="zh-CN" altLang="en-US" sz="2400" dirty="0" smtClean="0">
                <a:ea typeface="宋体" charset="-122"/>
              </a:rPr>
              <a:t>（退化的）</a:t>
            </a:r>
            <a:r>
              <a:rPr lang="en-US" altLang="zh-CN" sz="2400" dirty="0" smtClean="0">
                <a:ea typeface="宋体" charset="-122"/>
              </a:rPr>
              <a:t> by using a</a:t>
            </a:r>
            <a:r>
              <a:rPr lang="en-US" altLang="zh-TW" sz="2400" dirty="0" smtClean="0">
                <a:ea typeface="新細明體" pitchFamily="18" charset="-120"/>
              </a:rPr>
              <a:t> priori</a:t>
            </a:r>
            <a:r>
              <a:rPr lang="zh-CN" altLang="en-US" sz="2400" dirty="0" smtClean="0">
                <a:ea typeface="新細明體" pitchFamily="18" charset="-120"/>
              </a:rPr>
              <a:t>（先验的）</a:t>
            </a:r>
            <a:r>
              <a:rPr lang="en-US" altLang="zh-TW" sz="2400" dirty="0" smtClean="0">
                <a:ea typeface="新細明體" pitchFamily="18" charset="-120"/>
              </a:rPr>
              <a:t> knowledge of the degradation phenomenon</a:t>
            </a:r>
            <a:r>
              <a:rPr lang="en-US" altLang="zh-CN" sz="2400" dirty="0" smtClean="0">
                <a:ea typeface="宋体" charset="-122"/>
              </a:rPr>
              <a:t>.</a:t>
            </a:r>
            <a:endParaRPr lang="en-US" altLang="zh-TW" sz="2400" dirty="0" smtClean="0">
              <a:ea typeface="新細明體" pitchFamily="18" charset="-120"/>
            </a:endParaRPr>
          </a:p>
          <a:p>
            <a:r>
              <a:rPr lang="en-US" altLang="zh-TW" sz="2800" dirty="0" smtClean="0">
                <a:ea typeface="新細明體" pitchFamily="18" charset="-120"/>
              </a:rPr>
              <a:t>Goal of image restoration</a:t>
            </a:r>
          </a:p>
          <a:p>
            <a:pPr lvl="1"/>
            <a:r>
              <a:rPr lang="en-US" altLang="zh-TW" sz="2400" dirty="0" smtClean="0">
                <a:ea typeface="新細明體" pitchFamily="18" charset="-120"/>
              </a:rPr>
              <a:t>Similar to image enhancement, the ultimate goal of restoration</a:t>
            </a:r>
            <a:r>
              <a:rPr lang="en-US" altLang="zh-CN" sz="2400" dirty="0" smtClean="0">
                <a:ea typeface="宋体" charset="-122"/>
              </a:rPr>
              <a:t> </a:t>
            </a:r>
            <a:r>
              <a:rPr lang="en-US" altLang="zh-TW" sz="2400" dirty="0" smtClean="0">
                <a:ea typeface="新細明體" pitchFamily="18" charset="-120"/>
              </a:rPr>
              <a:t>techniques is to improve an </a:t>
            </a:r>
            <a:r>
              <a:rPr lang="en-US" altLang="zh-TW" sz="2400" dirty="0" smtClean="0">
                <a:ea typeface="新細明體" pitchFamily="18" charset="-120"/>
              </a:rPr>
              <a:t>image in some predefined sense.</a:t>
            </a:r>
            <a:endParaRPr lang="en-US" altLang="zh-CN" sz="2400" dirty="0" smtClean="0">
              <a:ea typeface="宋体" charset="-122"/>
            </a:endParaRPr>
          </a:p>
          <a:p>
            <a:r>
              <a:rPr lang="en-US" altLang="zh-TW" sz="2800" dirty="0" smtClean="0">
                <a:ea typeface="新細明體" pitchFamily="18" charset="-120"/>
              </a:rPr>
              <a:t>Technique</a:t>
            </a:r>
            <a:r>
              <a:rPr lang="en-US" altLang="zh-CN" sz="2800" dirty="0" smtClean="0">
                <a:ea typeface="宋体" charset="-122"/>
              </a:rPr>
              <a:t> Route</a:t>
            </a:r>
          </a:p>
          <a:p>
            <a:pPr lvl="1"/>
            <a:r>
              <a:rPr lang="en-US" altLang="zh-CN" sz="2400" dirty="0" smtClean="0">
                <a:ea typeface="宋体" charset="-122"/>
              </a:rPr>
              <a:t>Restoration </a:t>
            </a:r>
            <a:r>
              <a:rPr lang="en-US" altLang="zh-CN" sz="2400" dirty="0" smtClean="0">
                <a:ea typeface="宋体" charset="-122"/>
              </a:rPr>
              <a:t>are oriented toward </a:t>
            </a:r>
            <a:r>
              <a:rPr lang="en-US" altLang="zh-CN" sz="2400" dirty="0" smtClean="0">
                <a:ea typeface="宋体" charset="-122"/>
              </a:rPr>
              <a:t>m</a:t>
            </a:r>
            <a:r>
              <a:rPr lang="en-US" altLang="zh-TW" sz="2400" dirty="0" smtClean="0">
                <a:ea typeface="新細明體" pitchFamily="18" charset="-120"/>
              </a:rPr>
              <a:t>odeling </a:t>
            </a:r>
            <a:r>
              <a:rPr lang="en-US" altLang="zh-TW" sz="2400" dirty="0" smtClean="0">
                <a:ea typeface="新細明體" pitchFamily="18" charset="-120"/>
              </a:rPr>
              <a:t>the degradation</a:t>
            </a:r>
            <a:r>
              <a:rPr lang="en-US" altLang="zh-CN" sz="2400" dirty="0" smtClean="0">
                <a:ea typeface="新細明體" pitchFamily="18" charset="-120"/>
              </a:rPr>
              <a:t>;</a:t>
            </a:r>
            <a:endParaRPr lang="en-US" altLang="zh-CN" sz="2400" dirty="0" smtClean="0">
              <a:ea typeface="宋体" charset="-122"/>
            </a:endParaRPr>
          </a:p>
          <a:p>
            <a:pPr lvl="1"/>
            <a:r>
              <a:rPr lang="en-US" altLang="zh-TW" sz="2400" dirty="0">
                <a:ea typeface="新細明體" pitchFamily="18" charset="-120"/>
              </a:rPr>
              <a:t>A</a:t>
            </a:r>
            <a:r>
              <a:rPr lang="en-US" altLang="zh-TW" sz="2400" dirty="0" smtClean="0">
                <a:ea typeface="新細明體" pitchFamily="18" charset="-120"/>
              </a:rPr>
              <a:t>pplying </a:t>
            </a:r>
            <a:r>
              <a:rPr lang="en-US" altLang="zh-TW" sz="2400" dirty="0" smtClean="0">
                <a:ea typeface="新細明體" pitchFamily="18" charset="-120"/>
              </a:rPr>
              <a:t>the inverse process to recover the original image</a:t>
            </a:r>
            <a:r>
              <a:rPr lang="en-US" altLang="zh-CN" sz="2400" dirty="0" smtClean="0">
                <a:ea typeface="宋体" charset="-122"/>
              </a:rPr>
              <a:t>.</a:t>
            </a:r>
            <a:endParaRPr lang="en-US" altLang="zh-TW" sz="2400" dirty="0" smtClean="0">
              <a:ea typeface="新細明體" pitchFamily="18" charset="-120"/>
            </a:endParaRPr>
          </a:p>
        </p:txBody>
      </p:sp>
    </p:spTree>
    <p:extLst>
      <p:ext uri="{BB962C8B-B14F-4D97-AF65-F5344CB8AC3E}">
        <p14:creationId xmlns:p14="http://schemas.microsoft.com/office/powerpoint/2010/main" val="28611876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50</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dirty="0" smtClean="0"/>
              <a:t>Notch Filters </a:t>
            </a:r>
            <a:r>
              <a:rPr lang="zh-CN" altLang="en-US" dirty="0" smtClean="0"/>
              <a:t>（陷波滤波）</a:t>
            </a:r>
            <a:endParaRPr lang="en-US" altLang="zh-CN" dirty="0" smtClean="0"/>
          </a:p>
          <a:p>
            <a:pPr lvl="1"/>
            <a:r>
              <a:rPr lang="en-US" altLang="zh-CN" dirty="0" smtClean="0">
                <a:latin typeface="Times New Roman"/>
              </a:rPr>
              <a:t>Either rejecting (NR) or passing (NP) frequencies in predefined neighborhoods about a center frequency.</a:t>
            </a:r>
          </a:p>
          <a:p>
            <a:pPr lvl="1"/>
            <a:r>
              <a:rPr lang="en-US" altLang="zh-CN" dirty="0" smtClean="0">
                <a:latin typeface="Times New Roman"/>
              </a:rPr>
              <a:t>The transfer functions of NP and NR have the following relationship</a:t>
            </a:r>
          </a:p>
          <a:p>
            <a:pPr lvl="1">
              <a:buNone/>
            </a:pPr>
            <a:r>
              <a:rPr lang="en-US" altLang="zh-CN" i="1" dirty="0" smtClean="0">
                <a:latin typeface="Times New Roman"/>
              </a:rPr>
              <a:t>    </a:t>
            </a:r>
            <a:r>
              <a:rPr lang="pl-PL" altLang="zh-CN" i="1" dirty="0" smtClean="0">
                <a:latin typeface="Times New Roman"/>
              </a:rPr>
              <a:t>H</a:t>
            </a:r>
            <a:r>
              <a:rPr lang="pl-PL" altLang="zh-CN" sz="1050" i="1" dirty="0" smtClean="0">
                <a:latin typeface="Times New Roman"/>
              </a:rPr>
              <a:t>NP </a:t>
            </a:r>
            <a:r>
              <a:rPr lang="pl-PL" altLang="zh-CN" i="1" dirty="0" smtClean="0">
                <a:latin typeface="Times New Roman"/>
              </a:rPr>
              <a:t>(u,v) </a:t>
            </a:r>
            <a:r>
              <a:rPr lang="en-US" altLang="zh-CN" i="1" dirty="0" smtClean="0">
                <a:latin typeface="Times New Roman"/>
              </a:rPr>
              <a:t>=</a:t>
            </a:r>
            <a:r>
              <a:rPr lang="pl-PL" altLang="zh-CN" i="1" dirty="0" smtClean="0">
                <a:latin typeface="Times New Roman"/>
              </a:rPr>
              <a:t>1</a:t>
            </a:r>
            <a:r>
              <a:rPr lang="en-US" altLang="zh-CN" i="1" dirty="0" smtClean="0">
                <a:latin typeface="Times New Roman"/>
              </a:rPr>
              <a:t>-</a:t>
            </a:r>
            <a:r>
              <a:rPr lang="pl-PL" altLang="zh-CN" i="1" dirty="0" smtClean="0">
                <a:latin typeface="Times New Roman"/>
              </a:rPr>
              <a:t>H</a:t>
            </a:r>
            <a:r>
              <a:rPr lang="pl-PL" altLang="zh-CN" sz="1050" i="1" dirty="0" smtClean="0">
                <a:latin typeface="Times New Roman"/>
              </a:rPr>
              <a:t>NR </a:t>
            </a:r>
            <a:r>
              <a:rPr lang="pl-PL" altLang="zh-CN" i="1" dirty="0" smtClean="0">
                <a:latin typeface="Times New Roman"/>
              </a:rPr>
              <a:t>(u,v)</a:t>
            </a:r>
            <a:endParaRPr lang="en-US" altLang="zh-CN" dirty="0" smtClean="0"/>
          </a:p>
          <a:p>
            <a:endParaRPr lang="en-US" altLang="zh-CN" sz="2800"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51</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sz="2400"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pic>
        <p:nvPicPr>
          <p:cNvPr id="714754" name="Picture 2"/>
          <p:cNvPicPr>
            <a:picLocks noChangeAspect="1" noChangeArrowheads="1"/>
          </p:cNvPicPr>
          <p:nvPr/>
        </p:nvPicPr>
        <p:blipFill>
          <a:blip r:embed="rId3" cstate="print"/>
          <a:srcRect/>
          <a:stretch>
            <a:fillRect/>
          </a:stretch>
        </p:blipFill>
        <p:spPr bwMode="auto">
          <a:xfrm>
            <a:off x="1259632" y="2420888"/>
            <a:ext cx="7128998" cy="4032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52</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endParaRPr lang="en-US" altLang="zh-CN" sz="2400" dirty="0" smtClean="0"/>
          </a:p>
        </p:txBody>
      </p:sp>
      <p:sp>
        <p:nvSpPr>
          <p:cNvPr id="6" name="标题 5"/>
          <p:cNvSpPr>
            <a:spLocks noGrp="1"/>
          </p:cNvSpPr>
          <p:nvPr>
            <p:ph type="title"/>
          </p:nvPr>
        </p:nvSpPr>
        <p:spPr>
          <a:xfrm>
            <a:off x="971600" y="214313"/>
            <a:ext cx="7972375" cy="1462087"/>
          </a:xfrm>
        </p:spPr>
        <p:txBody>
          <a:bodyPr/>
          <a:lstStyle/>
          <a:p>
            <a:r>
              <a:rPr lang="en-US" altLang="zh-CN" sz="3600" dirty="0" smtClean="0"/>
              <a:t>4 Periodic Noise Reduction by Frequency Domain Filtering</a:t>
            </a:r>
            <a:endParaRPr lang="zh-CN" altLang="en-US" sz="3600" dirty="0"/>
          </a:p>
        </p:txBody>
      </p:sp>
      <p:pic>
        <p:nvPicPr>
          <p:cNvPr id="715778" name="Picture 2"/>
          <p:cNvPicPr>
            <a:picLocks noChangeAspect="1" noChangeArrowheads="1"/>
          </p:cNvPicPr>
          <p:nvPr/>
        </p:nvPicPr>
        <p:blipFill>
          <a:blip r:embed="rId3" cstate="print"/>
          <a:srcRect/>
          <a:stretch>
            <a:fillRect/>
          </a:stretch>
        </p:blipFill>
        <p:spPr bwMode="auto">
          <a:xfrm>
            <a:off x="899592" y="1695450"/>
            <a:ext cx="77724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6EBB3F8-AC69-46BF-84C6-194DA2578B63}" type="slidenum">
              <a:rPr lang="en-US" altLang="zh-CN"/>
              <a:pPr>
                <a:defRPr/>
              </a:pPr>
              <a:t>53</a:t>
            </a:fld>
            <a:endParaRPr lang="en-US" altLang="zh-CN" dirty="0"/>
          </a:p>
        </p:txBody>
      </p:sp>
      <p:sp>
        <p:nvSpPr>
          <p:cNvPr id="358402" name="Rectangle 2"/>
          <p:cNvSpPr>
            <a:spLocks noGrp="1" noChangeArrowheads="1"/>
          </p:cNvSpPr>
          <p:nvPr>
            <p:ph type="title"/>
          </p:nvPr>
        </p:nvSpPr>
        <p:spPr/>
        <p:txBody>
          <a:bodyPr/>
          <a:lstStyle/>
          <a:p>
            <a:pPr eaLnBrk="1" hangingPunct="1"/>
            <a:r>
              <a:rPr lang="en-IE" altLang="zh-CN" smtClean="0"/>
              <a:t>Summary</a:t>
            </a:r>
            <a:endParaRPr lang="en-US" altLang="zh-CN" smtClean="0"/>
          </a:p>
        </p:txBody>
      </p:sp>
      <p:sp>
        <p:nvSpPr>
          <p:cNvPr id="358403" name="Rectangle 3"/>
          <p:cNvSpPr>
            <a:spLocks noGrp="1" noChangeArrowheads="1"/>
          </p:cNvSpPr>
          <p:nvPr>
            <p:ph type="body" idx="1"/>
          </p:nvPr>
        </p:nvSpPr>
        <p:spPr/>
        <p:txBody>
          <a:bodyPr/>
          <a:lstStyle/>
          <a:p>
            <a:r>
              <a:rPr lang="en-US" altLang="zh-CN" dirty="0" smtClean="0"/>
              <a:t>In this lecture, we have learned</a:t>
            </a:r>
          </a:p>
          <a:p>
            <a:pPr marL="914400" lvl="1" indent="-514350"/>
            <a:r>
              <a:rPr lang="en-US" altLang="zh-CN" dirty="0" smtClean="0"/>
              <a:t>The model of the Image Degradation / Restoration Process</a:t>
            </a:r>
          </a:p>
          <a:p>
            <a:pPr marL="914400" lvl="1" indent="-514350"/>
            <a:r>
              <a:rPr lang="en-US" altLang="zh-CN" dirty="0" smtClean="0"/>
              <a:t>Several Noise Models</a:t>
            </a:r>
          </a:p>
          <a:p>
            <a:pPr marL="914400" lvl="1" indent="-514350"/>
            <a:r>
              <a:rPr lang="en-US" altLang="zh-CN" dirty="0" smtClean="0"/>
              <a:t>Restoration in the Presence of Noise Only -Spatial Filtering</a:t>
            </a:r>
          </a:p>
          <a:p>
            <a:pPr marL="914400" lvl="1" indent="-514350"/>
            <a:r>
              <a:rPr lang="en-US" altLang="zh-CN" dirty="0" smtClean="0"/>
              <a:t>Periodic Noise  Reduction by Frequency Domain Filtering</a:t>
            </a:r>
            <a:endParaRPr lang="en-US" altLang="zh-CN" sz="3200" dirty="0" smtClean="0"/>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0A85F380-B041-4A3C-AF47-64B634CD9745}" type="slidenum">
              <a:rPr lang="en-US" altLang="zh-CN" sz="1400">
                <a:ea typeface="+mn-ea"/>
              </a:rPr>
              <a:pPr algn="r" eaLnBrk="0" hangingPunct="0">
                <a:defRPr/>
              </a:pPr>
              <a:t>53</a:t>
            </a:fld>
            <a:endParaRPr lang="en-US" altLang="zh-CN" sz="1400" dirty="0">
              <a:ea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E7C0608-D482-41EC-BD2B-A257CAFB92E0}" type="slidenum">
              <a:rPr lang="zh-CN" altLang="en-US"/>
              <a:pPr>
                <a:defRPr/>
              </a:pPr>
              <a:t>6</a:t>
            </a:fld>
            <a:endParaRPr lang="en-US" altLang="zh-CN" dirty="0"/>
          </a:p>
        </p:txBody>
      </p:sp>
      <p:sp>
        <p:nvSpPr>
          <p:cNvPr id="21506" name="Rectangle 2"/>
          <p:cNvSpPr>
            <a:spLocks noGrp="1" noChangeArrowheads="1"/>
          </p:cNvSpPr>
          <p:nvPr>
            <p:ph type="title"/>
          </p:nvPr>
        </p:nvSpPr>
        <p:spPr/>
        <p:txBody>
          <a:bodyPr/>
          <a:lstStyle/>
          <a:p>
            <a:r>
              <a:rPr lang="en-US" altLang="zh-CN" sz="4000" dirty="0" smtClean="0"/>
              <a:t>0. Preview</a:t>
            </a:r>
          </a:p>
        </p:txBody>
      </p:sp>
      <p:sp>
        <p:nvSpPr>
          <p:cNvPr id="21507" name="Rectangle 3"/>
          <p:cNvSpPr>
            <a:spLocks noGrp="1" noChangeArrowheads="1"/>
          </p:cNvSpPr>
          <p:nvPr>
            <p:ph type="body" sz="half" idx="1"/>
          </p:nvPr>
        </p:nvSpPr>
        <p:spPr>
          <a:xfrm>
            <a:off x="323528" y="1844675"/>
            <a:ext cx="8280919" cy="4608661"/>
          </a:xfrm>
        </p:spPr>
        <p:txBody>
          <a:bodyPr/>
          <a:lstStyle/>
          <a:p>
            <a:r>
              <a:rPr lang="en-US" altLang="zh-CN" dirty="0" smtClean="0"/>
              <a:t>Image restoration is an objective process</a:t>
            </a:r>
          </a:p>
          <a:p>
            <a:pPr lvl="1"/>
            <a:r>
              <a:rPr lang="en-US" altLang="zh-CN" dirty="0" smtClean="0"/>
              <a:t>(1) It recovers the image using a priori knowledge of the degradation phenomenon</a:t>
            </a:r>
          </a:p>
          <a:p>
            <a:pPr lvl="1"/>
            <a:r>
              <a:rPr lang="en-US" altLang="zh-CN" dirty="0" smtClean="0"/>
              <a:t>(2) Restoration techniques are oriented toward  modeling the degradation and applying the inverse process to recover the original image</a:t>
            </a:r>
          </a:p>
          <a:p>
            <a:pPr lvl="1"/>
            <a:r>
              <a:rPr lang="en-US" altLang="zh-CN" dirty="0" smtClean="0"/>
              <a:t>(3) involves formulating a criterion(</a:t>
            </a:r>
            <a:r>
              <a:rPr lang="zh-CN" altLang="en-US" dirty="0" smtClean="0"/>
              <a:t>准则</a:t>
            </a:r>
            <a:r>
              <a:rPr lang="en-US" altLang="zh-CN" dirty="0" smtClean="0"/>
              <a:t>) of goodness that will yield an optimal estimate of the desired result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E7C0608-D482-41EC-BD2B-A257CAFB92E0}" type="slidenum">
              <a:rPr lang="zh-CN" altLang="en-US"/>
              <a:pPr>
                <a:defRPr/>
              </a:pPr>
              <a:t>7</a:t>
            </a:fld>
            <a:endParaRPr lang="en-US" altLang="zh-CN" dirty="0"/>
          </a:p>
        </p:txBody>
      </p:sp>
      <p:sp>
        <p:nvSpPr>
          <p:cNvPr id="21506" name="Rectangle 2"/>
          <p:cNvSpPr>
            <a:spLocks noGrp="1" noChangeArrowheads="1"/>
          </p:cNvSpPr>
          <p:nvPr>
            <p:ph type="title"/>
          </p:nvPr>
        </p:nvSpPr>
        <p:spPr/>
        <p:txBody>
          <a:bodyPr/>
          <a:lstStyle/>
          <a:p>
            <a:r>
              <a:rPr lang="fr-FR" altLang="zh-CN" sz="3200" dirty="0" smtClean="0"/>
              <a:t>Image restoration vs. image enhance</a:t>
            </a:r>
          </a:p>
        </p:txBody>
      </p:sp>
      <p:sp>
        <p:nvSpPr>
          <p:cNvPr id="21507" name="Rectangle 3"/>
          <p:cNvSpPr>
            <a:spLocks noGrp="1" noChangeArrowheads="1"/>
          </p:cNvSpPr>
          <p:nvPr>
            <p:ph type="body" sz="half" idx="1"/>
          </p:nvPr>
        </p:nvSpPr>
        <p:spPr>
          <a:xfrm>
            <a:off x="323528" y="1844675"/>
            <a:ext cx="8568952" cy="4608661"/>
          </a:xfrm>
        </p:spPr>
        <p:txBody>
          <a:bodyPr/>
          <a:lstStyle/>
          <a:p>
            <a:r>
              <a:rPr lang="en-US" altLang="zh-CN" sz="2800" dirty="0" smtClean="0"/>
              <a:t>Enhancement:</a:t>
            </a:r>
          </a:p>
          <a:p>
            <a:pPr lvl="1"/>
            <a:r>
              <a:rPr lang="en-US" altLang="zh-CN" sz="2400" dirty="0" smtClean="0"/>
              <a:t>largely a subjective process</a:t>
            </a:r>
          </a:p>
          <a:p>
            <a:pPr lvl="1"/>
            <a:r>
              <a:rPr lang="en-US" altLang="zh-CN" sz="2400" dirty="0" smtClean="0"/>
              <a:t>A priori knowledge about the degradation is not a must (sometimes no degradation is involved)</a:t>
            </a:r>
          </a:p>
          <a:p>
            <a:pPr lvl="1"/>
            <a:r>
              <a:rPr lang="en-US" altLang="zh-CN" sz="2400" dirty="0" smtClean="0"/>
              <a:t>Procedures are heuristic and take advantage of the psychophysical aspects of human visual system</a:t>
            </a:r>
          </a:p>
          <a:p>
            <a:r>
              <a:rPr lang="en-US" altLang="zh-CN" sz="2800" dirty="0" smtClean="0"/>
              <a:t>Restoration:</a:t>
            </a:r>
          </a:p>
          <a:p>
            <a:pPr lvl="1"/>
            <a:r>
              <a:rPr lang="en-US" altLang="zh-CN" sz="2400" dirty="0" smtClean="0"/>
              <a:t>For the most part, it is an objective process.</a:t>
            </a:r>
          </a:p>
          <a:p>
            <a:pPr lvl="1"/>
            <a:r>
              <a:rPr lang="en-US" altLang="zh-CN" sz="2400" dirty="0" smtClean="0"/>
              <a:t>Images are degraded</a:t>
            </a:r>
          </a:p>
          <a:p>
            <a:pPr lvl="1"/>
            <a:r>
              <a:rPr lang="en-US" altLang="zh-CN" sz="2400" dirty="0" smtClean="0"/>
              <a:t>Tries to recover the images by using the knowledge about the degradation</a:t>
            </a:r>
            <a:endParaRPr lang="en-US" altLang="zh-TW" sz="2400" dirty="0" smtClean="0">
              <a:ea typeface="新細明體" pitchFamily="18"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Grp="1" noChangeArrowheads="1"/>
          </p:cNvSpPr>
          <p:nvPr>
            <p:ph type="body" sz="half" idx="1"/>
          </p:nvPr>
        </p:nvSpPr>
        <p:spPr bwMode="auto">
          <a:xfrm>
            <a:off x="179512" y="4149080"/>
            <a:ext cx="8784976" cy="2293715"/>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t>If H is a linear, position-invariant process (filter), the degraded image is given in the spatial domain by</a:t>
            </a:r>
          </a:p>
          <a:p>
            <a:pPr lvl="1">
              <a:buNone/>
            </a:pPr>
            <a:r>
              <a:rPr lang="es-ES" altLang="zh-CN" sz="2000" dirty="0" smtClean="0"/>
              <a:t>	</a:t>
            </a:r>
            <a:r>
              <a:rPr lang="es-ES" altLang="zh-CN" sz="2400" dirty="0" smtClean="0"/>
              <a:t>g(</a:t>
            </a:r>
            <a:r>
              <a:rPr lang="es-ES" altLang="zh-CN" sz="2400" i="1" dirty="0" smtClean="0"/>
              <a:t>x,y) = h(x,y)★ f (x,y) + η(x,y)       </a:t>
            </a:r>
            <a:endParaRPr lang="en-US" altLang="zh-CN" sz="2000" dirty="0" smtClean="0"/>
          </a:p>
          <a:p>
            <a:r>
              <a:rPr lang="en-US" altLang="zh-CN" sz="2400" dirty="0" smtClean="0"/>
              <a:t>whose equivalent frequency domain representation is</a:t>
            </a:r>
          </a:p>
          <a:p>
            <a:pPr lvl="1">
              <a:buNone/>
            </a:pPr>
            <a:r>
              <a:rPr lang="en-US" altLang="zh-CN" sz="2000" i="1" dirty="0" smtClean="0"/>
              <a:t>   </a:t>
            </a:r>
            <a:r>
              <a:rPr lang="en-US" altLang="zh-CN" sz="2400" i="1" dirty="0" smtClean="0"/>
              <a:t>G(</a:t>
            </a:r>
            <a:r>
              <a:rPr lang="en-US" altLang="zh-CN" sz="2400" i="1" dirty="0" err="1" smtClean="0"/>
              <a:t>u,v</a:t>
            </a:r>
            <a:r>
              <a:rPr lang="en-US" altLang="zh-CN" sz="2400" i="1" dirty="0" smtClean="0"/>
              <a:t>) = H(</a:t>
            </a:r>
            <a:r>
              <a:rPr lang="en-US" altLang="zh-CN" sz="2400" i="1" dirty="0" err="1" smtClean="0"/>
              <a:t>u,v</a:t>
            </a:r>
            <a:r>
              <a:rPr lang="en-US" altLang="zh-CN" sz="2400" i="1" dirty="0" smtClean="0"/>
              <a:t>)F(</a:t>
            </a:r>
            <a:r>
              <a:rPr lang="en-US" altLang="zh-CN" sz="2400" i="1" dirty="0" err="1" smtClean="0"/>
              <a:t>u,v</a:t>
            </a:r>
            <a:r>
              <a:rPr lang="en-US" altLang="zh-CN" sz="2400" i="1" dirty="0" smtClean="0"/>
              <a:t>) + N(</a:t>
            </a:r>
            <a:r>
              <a:rPr lang="en-US" altLang="zh-CN" sz="2400" i="1" dirty="0" err="1" smtClean="0"/>
              <a:t>u,v</a:t>
            </a:r>
            <a:r>
              <a:rPr lang="en-US" altLang="zh-CN" sz="2400" i="1" dirty="0" smtClean="0"/>
              <a:t>)</a:t>
            </a:r>
            <a:endParaRPr lang="en-US" altLang="zh-TW" sz="2400" dirty="0">
              <a:ea typeface="新細明體" pitchFamily="18" charset="-120"/>
            </a:endParaRPr>
          </a:p>
        </p:txBody>
      </p:sp>
      <p:sp>
        <p:nvSpPr>
          <p:cNvPr id="8"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kumimoji="0" lang="zh-CN" altLang="en-US" sz="1400" i="0" u="none" strike="noStrike" kern="1200" cap="none" spc="0" normalizeH="0" baseline="0" noProof="0" smtClean="0">
                <a:ln>
                  <a:noFill/>
                </a:ln>
                <a:solidFill>
                  <a:schemeClr val="tx1"/>
                </a:solidFill>
                <a:effectLst/>
                <a:uLnTx/>
                <a:uFillTx/>
                <a:latin typeface="Times New Roman" pitchFamily="18"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400" i="0" u="none" strike="noStrike" kern="1200" cap="none" spc="0" normalizeH="0" baseline="0" noProof="0" dirty="0">
              <a:ln>
                <a:noFill/>
              </a:ln>
              <a:solidFill>
                <a:schemeClr val="tx1"/>
              </a:solidFill>
              <a:effectLst/>
              <a:uLnTx/>
              <a:uFillTx/>
              <a:latin typeface="Times New Roman" pitchFamily="18" charset="0"/>
              <a:ea typeface="宋体" charset="-122"/>
              <a:cs typeface="+mn-cs"/>
            </a:endParaRPr>
          </a:p>
        </p:txBody>
      </p:sp>
      <p:sp>
        <p:nvSpPr>
          <p:cNvPr id="9" name="Rectangle 2"/>
          <p:cNvSpPr>
            <a:spLocks noGrp="1" noChangeArrowheads="1"/>
          </p:cNvSpPr>
          <p:nvPr>
            <p:ph type="title"/>
          </p:nvPr>
        </p:nvSpPr>
        <p:spPr>
          <a:xfrm>
            <a:off x="1043608" y="214313"/>
            <a:ext cx="7848872" cy="1462087"/>
          </a:xfrm>
        </p:spPr>
        <p:txBody>
          <a:bodyPr/>
          <a:lstStyle/>
          <a:p>
            <a:r>
              <a:rPr lang="en-US" altLang="zh-CN" sz="3200" dirty="0" smtClean="0">
                <a:solidFill>
                  <a:srgbClr val="333399"/>
                </a:solidFill>
              </a:rPr>
              <a:t>1. A Model of the Image Degradation/Restoration Process</a:t>
            </a:r>
            <a:endParaRPr lang="en-US" altLang="zh-CN" sz="3600" dirty="0" smtClean="0"/>
          </a:p>
        </p:txBody>
      </p:sp>
      <p:pic>
        <p:nvPicPr>
          <p:cNvPr id="5" name="Picture 2"/>
          <p:cNvPicPr>
            <a:picLocks noChangeAspect="1" noChangeArrowheads="1"/>
          </p:cNvPicPr>
          <p:nvPr/>
        </p:nvPicPr>
        <p:blipFill>
          <a:blip r:embed="rId2" cstate="print"/>
          <a:srcRect/>
          <a:stretch>
            <a:fillRect/>
          </a:stretch>
        </p:blipFill>
        <p:spPr bwMode="auto">
          <a:xfrm>
            <a:off x="208407" y="2060848"/>
            <a:ext cx="8935593" cy="21667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9</a:t>
            </a:fld>
            <a:endParaRPr lang="en-US" altLang="zh-CN" dirty="0"/>
          </a:p>
        </p:txBody>
      </p:sp>
      <p:sp>
        <p:nvSpPr>
          <p:cNvPr id="23555" name="Rectangle 3"/>
          <p:cNvSpPr>
            <a:spLocks noGrp="1" noChangeArrowheads="1"/>
          </p:cNvSpPr>
          <p:nvPr>
            <p:ph type="body" sz="half" idx="1"/>
          </p:nvPr>
        </p:nvSpPr>
        <p:spPr>
          <a:xfrm>
            <a:off x="395536" y="1988691"/>
            <a:ext cx="8496944" cy="4752677"/>
          </a:xfrm>
        </p:spPr>
        <p:txBody>
          <a:bodyPr/>
          <a:lstStyle/>
          <a:p>
            <a:r>
              <a:rPr lang="en-US" altLang="zh-CN" sz="2800" dirty="0" smtClean="0"/>
              <a:t>The objective of restoration is to obtain an image estimate which is as close as possible to the original input image.</a:t>
            </a:r>
          </a:p>
          <a:p>
            <a:r>
              <a:rPr lang="en-US" altLang="zh-CN" sz="2800" dirty="0" smtClean="0"/>
              <a:t>How to measure the goodness of optimal estimate of original image? A </a:t>
            </a:r>
            <a:r>
              <a:rPr lang="en-US" altLang="zh-CN" sz="2800" dirty="0" smtClean="0"/>
              <a:t>typical difference measurement is the </a:t>
            </a:r>
            <a:r>
              <a:rPr lang="en-US" altLang="zh-CN" sz="2800" i="1" dirty="0" smtClean="0"/>
              <a:t>mean square error  (MSE):</a:t>
            </a:r>
          </a:p>
          <a:p>
            <a:endParaRPr lang="en-US" altLang="zh-CN" sz="2800" i="1" dirty="0" smtClean="0"/>
          </a:p>
          <a:p>
            <a:endParaRPr lang="en-US" altLang="zh-CN" sz="2800" i="1" dirty="0" smtClean="0"/>
          </a:p>
          <a:p>
            <a:r>
              <a:rPr lang="en-US" altLang="zh-CN" sz="2800" dirty="0" smtClean="0"/>
              <a:t>Generally, the more H and noise are known, the lower MSE will become.</a:t>
            </a:r>
            <a:endParaRPr lang="en-US" altLang="zh-CN" sz="6000" dirty="0" smtClean="0"/>
          </a:p>
        </p:txBody>
      </p:sp>
      <p:sp>
        <p:nvSpPr>
          <p:cNvPr id="6" name="标题 5"/>
          <p:cNvSpPr>
            <a:spLocks noGrp="1"/>
          </p:cNvSpPr>
          <p:nvPr>
            <p:ph type="title"/>
          </p:nvPr>
        </p:nvSpPr>
        <p:spPr>
          <a:xfrm>
            <a:off x="971600" y="214313"/>
            <a:ext cx="7972375" cy="1462087"/>
          </a:xfrm>
        </p:spPr>
        <p:txBody>
          <a:bodyPr/>
          <a:lstStyle/>
          <a:p>
            <a:pPr lvl="0"/>
            <a:r>
              <a:rPr lang="en-US" altLang="zh-CN" sz="3600" dirty="0" smtClean="0"/>
              <a:t>1. A Model of the Image Degradation/Restoration Process</a:t>
            </a:r>
            <a:endParaRPr lang="zh-CN" altLang="en-US" sz="3600" dirty="0"/>
          </a:p>
        </p:txBody>
      </p:sp>
      <p:pic>
        <p:nvPicPr>
          <p:cNvPr id="629766" name="Picture 6"/>
          <p:cNvPicPr>
            <a:picLocks noChangeAspect="1" noChangeArrowheads="1"/>
          </p:cNvPicPr>
          <p:nvPr/>
        </p:nvPicPr>
        <p:blipFill>
          <a:blip r:embed="rId3" cstate="print"/>
          <a:srcRect/>
          <a:stretch>
            <a:fillRect/>
          </a:stretch>
        </p:blipFill>
        <p:spPr bwMode="auto">
          <a:xfrm>
            <a:off x="1547664" y="4869160"/>
            <a:ext cx="4437863"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19248</TotalTime>
  <Words>2181</Words>
  <Application>Microsoft Office PowerPoint</Application>
  <PresentationFormat>全屏显示(4:3)</PresentationFormat>
  <Paragraphs>356</Paragraphs>
  <Slides>53</Slides>
  <Notes>50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55" baseType="lpstr">
      <vt:lpstr>主题1</vt:lpstr>
      <vt:lpstr>Equation</vt:lpstr>
      <vt:lpstr>Digital Image Processing</vt:lpstr>
      <vt:lpstr>Chapter 5 </vt:lpstr>
      <vt:lpstr>Contents</vt:lpstr>
      <vt:lpstr>0. Preview</vt:lpstr>
      <vt:lpstr>0. Preview</vt:lpstr>
      <vt:lpstr>0. Preview</vt:lpstr>
      <vt:lpstr>Image restoration vs. image enhance</vt:lpstr>
      <vt:lpstr>1. A Model of the Image Degradation/Restoration Process</vt:lpstr>
      <vt:lpstr>1. A Model of the Image Degradation/Restoration Process</vt:lpstr>
      <vt:lpstr>2. Noise Models</vt:lpstr>
      <vt:lpstr>2.1 Spatial and Frequency Properties of Noise</vt:lpstr>
      <vt:lpstr>2.1 Spatial and Frequency Properties of Noise</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2.2 Some Important Noise Probability Density Functions</vt:lpstr>
      <vt:lpstr>2.3 Periodic Noise （周期噪声）</vt:lpstr>
      <vt:lpstr>2.4 Estimation of Noise Parameters</vt:lpstr>
      <vt:lpstr>2.4 Estimation of Noise Parameters</vt:lpstr>
      <vt:lpstr>3. Restoration in the Presence of Noise Only - Spatial Filtering</vt:lpstr>
      <vt:lpstr>3. Restoration in the Presence of Noise Only - Spatial Filtering</vt:lpstr>
      <vt:lpstr>3.1 Mean Filters（均值滤波）</vt:lpstr>
      <vt:lpstr>3.1 Mean Filters</vt:lpstr>
      <vt:lpstr>3.1 Mean Filters</vt:lpstr>
      <vt:lpstr>3.1 Mean Filters</vt:lpstr>
      <vt:lpstr>3.1 Mean Filters</vt:lpstr>
      <vt:lpstr>3.1 Mean Filters</vt:lpstr>
      <vt:lpstr>3.1 Mean Filters</vt:lpstr>
      <vt:lpstr>3.2 Order-Statistic Filters（排序统计滤波）</vt:lpstr>
      <vt:lpstr>3.2 Order-Statistic Filters（排序统计滤波）</vt:lpstr>
      <vt:lpstr>3.2 Order-Statistic Filters（排序统计滤波）</vt:lpstr>
      <vt:lpstr>3.2 Order-Statistic Filters（排序统计滤波）</vt:lpstr>
      <vt:lpstr>3.2 Order-Statistic Filters（排序统计滤波）</vt:lpstr>
      <vt:lpstr>Illustration of order-statistic filters</vt:lpstr>
      <vt:lpstr>Illustration of order-statistic filters</vt:lpstr>
      <vt:lpstr>Illustration of order-statistic filters</vt:lpstr>
      <vt:lpstr>4 Periodic Noise Reduction by Frequency Domain Filtering</vt:lpstr>
      <vt:lpstr>4 Periodic Noise Reduction by Frequency Domain Filtering</vt:lpstr>
      <vt:lpstr>4 Periodic Noise Reduction by Frequency Domain Filtering</vt:lpstr>
      <vt:lpstr>4 Periodic Noise Reduction by Frequency Domain Filtering</vt:lpstr>
      <vt:lpstr>4 Periodic Noise Reduction by Frequency Domain Filtering</vt:lpstr>
      <vt:lpstr>4 Periodic Noise Reduction by Frequency Domain Filtering</vt:lpstr>
      <vt:lpstr>4 Periodic Noise Reduction by Frequency Domain Filtering</vt:lpstr>
      <vt:lpstr>4 Periodic Noise Reduction by Frequency Domain Filtering</vt:lpstr>
      <vt:lpstr>Summary</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 digital image processing </dc:title>
  <dc:subject/>
  <dc:creator/>
  <dc:description/>
  <cp:lastModifiedBy>Windows 用户</cp:lastModifiedBy>
  <cp:revision>1338</cp:revision>
  <dcterms:created xsi:type="dcterms:W3CDTF">2000-11-14T14:30:22Z</dcterms:created>
  <dcterms:modified xsi:type="dcterms:W3CDTF">2014-12-01T17:24:35Z</dcterms:modified>
</cp:coreProperties>
</file>